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58"/>
  </p:notesMasterIdLst>
  <p:handoutMasterIdLst>
    <p:handoutMasterId r:id="rId59"/>
  </p:handoutMasterIdLst>
  <p:sldIdLst>
    <p:sldId id="256" r:id="rId2"/>
    <p:sldId id="310" r:id="rId3"/>
    <p:sldId id="321" r:id="rId4"/>
    <p:sldId id="311" r:id="rId5"/>
    <p:sldId id="312" r:id="rId6"/>
    <p:sldId id="267" r:id="rId7"/>
    <p:sldId id="313" r:id="rId8"/>
    <p:sldId id="315" r:id="rId9"/>
    <p:sldId id="257" r:id="rId10"/>
    <p:sldId id="318" r:id="rId11"/>
    <p:sldId id="331" r:id="rId12"/>
    <p:sldId id="332" r:id="rId13"/>
    <p:sldId id="320" r:id="rId14"/>
    <p:sldId id="316" r:id="rId15"/>
    <p:sldId id="323" r:id="rId16"/>
    <p:sldId id="325" r:id="rId17"/>
    <p:sldId id="324" r:id="rId18"/>
    <p:sldId id="322" r:id="rId19"/>
    <p:sldId id="314" r:id="rId20"/>
    <p:sldId id="270" r:id="rId21"/>
    <p:sldId id="333" r:id="rId22"/>
    <p:sldId id="271" r:id="rId23"/>
    <p:sldId id="308" r:id="rId24"/>
    <p:sldId id="309" r:id="rId25"/>
    <p:sldId id="307" r:id="rId26"/>
    <p:sldId id="272" r:id="rId27"/>
    <p:sldId id="274" r:id="rId28"/>
    <p:sldId id="290" r:id="rId29"/>
    <p:sldId id="291" r:id="rId30"/>
    <p:sldId id="289" r:id="rId31"/>
    <p:sldId id="334" r:id="rId32"/>
    <p:sldId id="317" r:id="rId33"/>
    <p:sldId id="319" r:id="rId34"/>
    <p:sldId id="292" r:id="rId35"/>
    <p:sldId id="293" r:id="rId36"/>
    <p:sldId id="294" r:id="rId37"/>
    <p:sldId id="329" r:id="rId38"/>
    <p:sldId id="330" r:id="rId39"/>
    <p:sldId id="299" r:id="rId40"/>
    <p:sldId id="300" r:id="rId41"/>
    <p:sldId id="275" r:id="rId42"/>
    <p:sldId id="335" r:id="rId43"/>
    <p:sldId id="326" r:id="rId44"/>
    <p:sldId id="295" r:id="rId45"/>
    <p:sldId id="327" r:id="rId46"/>
    <p:sldId id="269" r:id="rId47"/>
    <p:sldId id="328" r:id="rId48"/>
    <p:sldId id="302" r:id="rId49"/>
    <p:sldId id="304" r:id="rId50"/>
    <p:sldId id="303" r:id="rId51"/>
    <p:sldId id="305" r:id="rId52"/>
    <p:sldId id="298" r:id="rId53"/>
    <p:sldId id="258" r:id="rId54"/>
    <p:sldId id="259" r:id="rId55"/>
    <p:sldId id="260" r:id="rId56"/>
    <p:sldId id="336" r:id="rId57"/>
  </p:sldIdLst>
  <p:sldSz cx="12192000" cy="6858000"/>
  <p:notesSz cx="6858000" cy="9144000"/>
  <p:embeddedFontLst>
    <p:embeddedFont>
      <p:font typeface="Technika-Bold" panose="00000600000000000000" charset="0"/>
      <p:regular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Technika" panose="020B0604020202020204" charset="0"/>
      <p:regular r:id="rId65"/>
      <p:bold r:id="rId66"/>
      <p:italic r:id="rId67"/>
      <p:boldItalic r:id="rId68"/>
    </p:embeddedFont>
    <p:embeddedFont>
      <p:font typeface="Arial Narrow" panose="020B0606020202030204" pitchFamily="34" charset="0"/>
      <p:regular r:id="rId69"/>
      <p:bold r:id="rId70"/>
      <p:italic r:id="rId71"/>
      <p:boldItalic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  <p:embeddedFont>
      <p:font typeface="Roboto" panose="020B060402020202020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Pinka" initials="RP" lastIdx="2" clrIdx="0">
    <p:extLst>
      <p:ext uri="{19B8F6BF-5375-455C-9EA6-DF929625EA0E}">
        <p15:presenceInfo xmlns:p15="http://schemas.microsoft.com/office/powerpoint/2012/main" userId="add32550e18fce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90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43C615-E135-4EE8-8D88-D16065608F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C135C-FE6A-4D05-8E9E-88BBC1B593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53376-6F2D-41E5-BEA4-8B858218DA6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1D024-51D8-45EC-86FA-1701AE845E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Ing. Richard Pinka                                                           Mgr.Miroslav Blaško, Ph.D.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65D07-C282-49D9-985B-A08F27A319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B2290-4593-4B5D-BC37-6BC5C4C04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3408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8873B-2979-4F5D-AEAC-BC199CB25CED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Ing. Richard Pinka                                                           Mgr.Miroslav Blaško,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00384-BD5A-4642-B7FF-FE8F8DF8A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5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" b="-9"/>
          <a:stretch/>
        </p:blipFill>
        <p:spPr>
          <a:xfrm>
            <a:off x="0" y="0"/>
            <a:ext cx="13435584" cy="7557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0000" y="1222605"/>
            <a:ext cx="10315592" cy="3504671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Development </a:t>
            </a:r>
            <a:r>
              <a:rPr lang="cs-CZ" sz="4800" b="1" i="0" u="none" strike="noStrike" baseline="0" dirty="0" err="1">
                <a:latin typeface="Technika-Bold" panose="00000600000000000000" pitchFamily="50" charset="-18"/>
              </a:rPr>
              <a:t>the</a:t>
            </a: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 </a:t>
            </a:r>
            <a:r>
              <a:rPr lang="cs-CZ" sz="4800" b="1" i="0" u="none" strike="noStrike" baseline="0" dirty="0" err="1">
                <a:latin typeface="Technika-Bold" panose="00000600000000000000" pitchFamily="50" charset="-18"/>
              </a:rPr>
              <a:t>tool</a:t>
            </a: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 </a:t>
            </a:r>
            <a:r>
              <a:rPr lang="cs-CZ" sz="4800" b="1" i="0" u="none" strike="noStrike" baseline="0" dirty="0" err="1">
                <a:latin typeface="Technika-Bold" panose="00000600000000000000" pitchFamily="50" charset="-18"/>
              </a:rPr>
              <a:t>for</a:t>
            </a: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 DCV </a:t>
            </a:r>
            <a:r>
              <a:rPr lang="cs-CZ" sz="4800" b="1" i="0" u="none" strike="noStrike" baseline="0" dirty="0" err="1">
                <a:latin typeface="Technika-Bold" panose="00000600000000000000" pitchFamily="50" charset="-18"/>
              </a:rPr>
              <a:t>systems</a:t>
            </a: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 </a:t>
            </a:r>
            <a:r>
              <a:rPr lang="cs-CZ" sz="4800" b="1" i="0" u="none" strike="noStrike" baseline="0" dirty="0" err="1">
                <a:latin typeface="Technika-Bold" panose="00000600000000000000" pitchFamily="50" charset="-18"/>
              </a:rPr>
              <a:t>elements</a:t>
            </a: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 and </a:t>
            </a:r>
            <a:r>
              <a:rPr lang="cs-CZ" sz="4800" b="1" i="0" u="none" strike="noStrike" baseline="0" dirty="0" err="1">
                <a:latin typeface="Technika-Bold" panose="00000600000000000000" pitchFamily="50" charset="-18"/>
              </a:rPr>
              <a:t>their</a:t>
            </a: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 </a:t>
            </a:r>
            <a:r>
              <a:rPr lang="cs-CZ" sz="4800" b="1" i="0" u="none" strike="noStrike" baseline="0" dirty="0" err="1">
                <a:latin typeface="Technika-Bold" panose="00000600000000000000" pitchFamily="50" charset="-18"/>
              </a:rPr>
              <a:t>impact</a:t>
            </a: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 to </a:t>
            </a:r>
            <a:r>
              <a:rPr lang="cs-CZ" sz="4800" b="1" i="0" u="none" strike="noStrike" baseline="0" dirty="0" err="1">
                <a:latin typeface="Technika-Bold" panose="00000600000000000000" pitchFamily="50" charset="-18"/>
              </a:rPr>
              <a:t>building</a:t>
            </a: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 </a:t>
            </a:r>
            <a:r>
              <a:rPr lang="cs-CZ" sz="4800" b="1" i="0" u="none" strike="noStrike" baseline="0" dirty="0" err="1">
                <a:latin typeface="Technika-Bold" panose="00000600000000000000" pitchFamily="50" charset="-18"/>
              </a:rPr>
              <a:t>life-cycle</a:t>
            </a: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 </a:t>
            </a:r>
            <a:r>
              <a:rPr lang="cs-CZ" sz="4800" b="1" i="0" u="none" strike="noStrike" baseline="0" dirty="0" err="1">
                <a:latin typeface="Technika-Bold" panose="00000600000000000000" pitchFamily="50" charset="-18"/>
              </a:rPr>
              <a:t>assessment</a:t>
            </a: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: a </a:t>
            </a:r>
            <a:r>
              <a:rPr lang="cs-CZ" sz="4800" b="1" i="0" u="none" strike="noStrike" baseline="0" dirty="0" err="1">
                <a:latin typeface="Technika-Bold" panose="00000600000000000000" pitchFamily="50" charset="-18"/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0001" y="4894145"/>
            <a:ext cx="10315591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cs-CZ" dirty="0"/>
              <a:t>CTU in Prague, </a:t>
            </a:r>
            <a:r>
              <a:rPr lang="cs-CZ" dirty="0" err="1"/>
              <a:t>Faculty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Civil </a:t>
            </a:r>
            <a:r>
              <a:rPr lang="cs-CZ" dirty="0" err="1"/>
              <a:t>Engineering</a:t>
            </a:r>
            <a:r>
              <a:rPr lang="cs-CZ" dirty="0"/>
              <a:t>, </a:t>
            </a:r>
          </a:p>
          <a:p>
            <a:r>
              <a:rPr lang="cs-CZ" dirty="0"/>
              <a:t>Department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Applied</a:t>
            </a:r>
            <a:r>
              <a:rPr lang="cs-CZ" dirty="0"/>
              <a:t> </a:t>
            </a:r>
            <a:r>
              <a:rPr lang="cs-CZ" dirty="0" err="1"/>
              <a:t>Informatics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Richard Pinka</a:t>
            </a:r>
            <a:r>
              <a:rPr lang="en-US" dirty="0"/>
              <a:t/>
            </a:r>
            <a:br>
              <a:rPr lang="en-US" dirty="0"/>
            </a:br>
            <a:r>
              <a:rPr lang="cs-CZ" dirty="0" err="1"/>
              <a:t>Conference</a:t>
            </a:r>
            <a:r>
              <a:rPr lang="cs-CZ" dirty="0"/>
              <a:t> </a:t>
            </a:r>
            <a:r>
              <a:rPr lang="cs-CZ" dirty="0" err="1"/>
              <a:t>Building</a:t>
            </a:r>
            <a:r>
              <a:rPr lang="cs-CZ" dirty="0"/>
              <a:t> </a:t>
            </a:r>
            <a:r>
              <a:rPr lang="cs-CZ" dirty="0" err="1"/>
              <a:t>Defects</a:t>
            </a:r>
            <a:r>
              <a:rPr lang="cs-CZ" dirty="0"/>
              <a:t> 2017</a:t>
            </a:r>
          </a:p>
        </p:txBody>
      </p:sp>
      <p:pic>
        <p:nvPicPr>
          <p:cNvPr id="6" name="Obráze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270000"/>
            <a:ext cx="2365085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800000"/>
            <a:ext cx="10392000" cy="1087934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40000" y="3059766"/>
            <a:ext cx="10392000" cy="352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69600" y="1800001"/>
            <a:ext cx="10262400" cy="478800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 kern="3000" baseline="0">
                <a:latin typeface="Technika-Bold" panose="00000600000000000000" pitchFamily="50" charset="-18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INSERT PICTURE</a:t>
            </a:r>
            <a:endParaRPr lang="cs-CZ" dirty="0"/>
          </a:p>
          <a:p>
            <a:pPr lvl="0"/>
            <a:r>
              <a:rPr lang="cs-CZ" dirty="0" err="1"/>
              <a:t>Benefits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DCV are </a:t>
            </a:r>
            <a:r>
              <a:rPr lang="cs-CZ" dirty="0" err="1"/>
              <a:t>clear</a:t>
            </a:r>
            <a:endParaRPr lang="cs-CZ" dirty="0"/>
          </a:p>
          <a:p>
            <a:pPr lvl="0"/>
            <a:r>
              <a:rPr lang="cs-CZ" dirty="0"/>
              <a:t>Most </a:t>
            </a:r>
            <a:r>
              <a:rPr lang="cs-CZ" dirty="0" err="1"/>
              <a:t>efficient</a:t>
            </a:r>
            <a:r>
              <a:rPr lang="cs-CZ" dirty="0"/>
              <a:t> input data </a:t>
            </a:r>
            <a:r>
              <a:rPr lang="cs-CZ" dirty="0" err="1"/>
              <a:t>for</a:t>
            </a:r>
            <a:r>
              <a:rPr lang="cs-CZ" dirty="0"/>
              <a:t> DCV </a:t>
            </a:r>
            <a:r>
              <a:rPr lang="cs-CZ" dirty="0" err="1"/>
              <a:t>control</a:t>
            </a:r>
            <a:r>
              <a:rPr lang="cs-CZ" dirty="0"/>
              <a:t> are </a:t>
            </a:r>
            <a:r>
              <a:rPr lang="cs-CZ" dirty="0" err="1"/>
              <a:t>unclear</a:t>
            </a:r>
            <a:endParaRPr lang="cs-CZ" dirty="0"/>
          </a:p>
          <a:p>
            <a:pPr lvl="1"/>
            <a:r>
              <a:rPr lang="cs-CZ" dirty="0"/>
              <a:t>Many </a:t>
            </a:r>
            <a:r>
              <a:rPr lang="cs-CZ" dirty="0" err="1"/>
              <a:t>new</a:t>
            </a:r>
            <a:r>
              <a:rPr lang="cs-CZ" dirty="0"/>
              <a:t> </a:t>
            </a:r>
            <a:r>
              <a:rPr lang="cs-CZ" dirty="0" err="1"/>
              <a:t>tested</a:t>
            </a:r>
            <a:r>
              <a:rPr lang="cs-CZ" dirty="0"/>
              <a:t> </a:t>
            </a:r>
            <a:r>
              <a:rPr lang="cs-CZ" dirty="0" err="1"/>
              <a:t>metrics</a:t>
            </a:r>
            <a:r>
              <a:rPr lang="cs-CZ" dirty="0"/>
              <a:t> has </a:t>
            </a:r>
            <a:r>
              <a:rPr lang="cs-CZ" dirty="0" err="1"/>
              <a:t>their</a:t>
            </a:r>
            <a:r>
              <a:rPr lang="cs-CZ" dirty="0"/>
              <a:t> </a:t>
            </a:r>
            <a:r>
              <a:rPr lang="cs-CZ" dirty="0" err="1"/>
              <a:t>restrictions</a:t>
            </a:r>
            <a:endParaRPr lang="cs-CZ" dirty="0"/>
          </a:p>
          <a:p>
            <a:pPr lvl="1"/>
            <a:r>
              <a:rPr lang="cs-CZ" dirty="0"/>
              <a:t>Most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CO2 </a:t>
            </a:r>
            <a:r>
              <a:rPr lang="cs-CZ" dirty="0" err="1"/>
              <a:t>levels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controlling</a:t>
            </a:r>
          </a:p>
          <a:p>
            <a:pPr lvl="2"/>
            <a:r>
              <a:rPr lang="cs-CZ" dirty="0" err="1"/>
              <a:t>Longer</a:t>
            </a:r>
            <a:r>
              <a:rPr lang="cs-CZ" dirty="0"/>
              <a:t> </a:t>
            </a:r>
            <a:r>
              <a:rPr lang="cs-CZ" dirty="0" err="1"/>
              <a:t>responsive</a:t>
            </a:r>
            <a:r>
              <a:rPr lang="cs-CZ" dirty="0"/>
              <a:t> </a:t>
            </a:r>
            <a:r>
              <a:rPr lang="cs-CZ" dirty="0" err="1"/>
              <a:t>time</a:t>
            </a:r>
            <a:endParaRPr lang="cs-CZ" dirty="0"/>
          </a:p>
          <a:p>
            <a:pPr lvl="2"/>
            <a:r>
              <a:rPr lang="cs-CZ" dirty="0"/>
              <a:t>Air </a:t>
            </a:r>
            <a:r>
              <a:rPr lang="cs-CZ" dirty="0" err="1"/>
              <a:t>circulation</a:t>
            </a:r>
            <a:r>
              <a:rPr lang="cs-CZ" dirty="0"/>
              <a:t> </a:t>
            </a:r>
            <a:r>
              <a:rPr lang="cs-CZ" dirty="0" err="1"/>
              <a:t>patterns</a:t>
            </a:r>
            <a:r>
              <a:rPr lang="cs-CZ" dirty="0"/>
              <a:t> </a:t>
            </a:r>
            <a:r>
              <a:rPr lang="cs-CZ" dirty="0" err="1"/>
              <a:t>shall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known</a:t>
            </a:r>
            <a:r>
              <a:rPr lang="cs-CZ" dirty="0"/>
              <a:t>		</a:t>
            </a:r>
          </a:p>
          <a:p>
            <a:pPr lvl="0"/>
            <a:r>
              <a:rPr lang="cs-CZ" dirty="0" err="1"/>
              <a:t>State</a:t>
            </a:r>
            <a:r>
              <a:rPr lang="cs-CZ" dirty="0"/>
              <a:t>-</a:t>
            </a:r>
            <a:r>
              <a:rPr lang="cs-CZ" dirty="0" err="1"/>
              <a:t>of</a:t>
            </a:r>
            <a:r>
              <a:rPr lang="cs-CZ" dirty="0"/>
              <a:t>-</a:t>
            </a:r>
            <a:r>
              <a:rPr lang="cs-CZ" dirty="0" err="1"/>
              <a:t>the</a:t>
            </a:r>
            <a:r>
              <a:rPr lang="cs-CZ" dirty="0"/>
              <a:t>-art image </a:t>
            </a:r>
            <a:r>
              <a:rPr lang="cs-CZ" dirty="0" err="1"/>
              <a:t>processing</a:t>
            </a:r>
            <a:r>
              <a:rPr lang="cs-CZ" dirty="0"/>
              <a:t> </a:t>
            </a:r>
            <a:r>
              <a:rPr lang="cs-CZ" dirty="0" err="1"/>
              <a:t>allows</a:t>
            </a:r>
            <a:r>
              <a:rPr lang="cs-CZ" dirty="0"/>
              <a:t> </a:t>
            </a:r>
            <a:r>
              <a:rPr lang="cs-CZ" dirty="0" err="1"/>
              <a:t>efficient</a:t>
            </a:r>
            <a:r>
              <a:rPr lang="cs-CZ" dirty="0"/>
              <a:t> </a:t>
            </a:r>
            <a:r>
              <a:rPr lang="cs-CZ" dirty="0" err="1"/>
              <a:t>metrics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control</a:t>
            </a:r>
            <a:r>
              <a:rPr lang="cs-CZ" dirty="0"/>
              <a:t> </a:t>
            </a:r>
            <a:r>
              <a:rPr lang="cs-CZ" dirty="0" err="1"/>
              <a:t>system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756858" y="368300"/>
            <a:ext cx="9184943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270000"/>
            <a:ext cx="11472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 err="1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D696F-FCC6-4F06-8DE4-E8B73EE1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1093-4E15-427B-BD03-C43794017565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217CF-53EE-4728-9077-1538922A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DB1C-AED9-4EB0-B7E9-3FFDDF80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A0D7-29B0-4D13-A8A0-3469B225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000" y="1440001"/>
            <a:ext cx="103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 sz="4000" dirty="0" err="1">
                <a:effectLst/>
                <a:latin typeface="Technika-Bold" panose="00000600000000000000" charset="-18"/>
                <a:ea typeface="Times New Roman" panose="02020603050405020304" pitchFamily="18" charset="0"/>
                <a:cs typeface="New York"/>
              </a:rPr>
              <a:t>Conclusion</a:t>
            </a:r>
            <a:r>
              <a:rPr lang="cs-CZ" sz="4000" dirty="0">
                <a:effectLst/>
                <a:latin typeface="Technika-Bold" panose="00000600000000000000" charset="-18"/>
                <a:ea typeface="Times New Roman" panose="02020603050405020304" pitchFamily="18" charset="0"/>
                <a:cs typeface="New York"/>
              </a:rPr>
              <a:t> and </a:t>
            </a:r>
            <a:r>
              <a:rPr lang="cs-CZ" sz="4000" dirty="0" err="1">
                <a:effectLst/>
                <a:latin typeface="Technika-Bold" panose="00000600000000000000" charset="-18"/>
                <a:ea typeface="Times New Roman" panose="02020603050405020304" pitchFamily="18" charset="0"/>
                <a:cs typeface="New York"/>
              </a:rPr>
              <a:t>next</a:t>
            </a:r>
            <a:r>
              <a:rPr lang="cs-CZ" sz="4000" dirty="0">
                <a:effectLst/>
                <a:latin typeface="Technika-Bold" panose="00000600000000000000" charset="-18"/>
                <a:ea typeface="Times New Roman" panose="02020603050405020304" pitchFamily="18" charset="0"/>
                <a:cs typeface="New York"/>
              </a:rPr>
              <a:t> </a:t>
            </a:r>
            <a:r>
              <a:rPr lang="cs-CZ" sz="4000" dirty="0" err="1">
                <a:effectLst/>
                <a:latin typeface="Technika-Bold" panose="00000600000000000000" charset="-18"/>
                <a:ea typeface="Times New Roman" panose="02020603050405020304" pitchFamily="18" charset="0"/>
                <a:cs typeface="New York"/>
              </a:rPr>
              <a:t>steps</a:t>
            </a:r>
            <a:endParaRPr lang="cs-CZ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2880000"/>
            <a:ext cx="10392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 err="1"/>
              <a:t>Benefits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DCV are </a:t>
            </a:r>
            <a:r>
              <a:rPr lang="cs-CZ" dirty="0" err="1"/>
              <a:t>clear</a:t>
            </a:r>
            <a:endParaRPr lang="cs-CZ" dirty="0"/>
          </a:p>
          <a:p>
            <a:pPr lvl="0"/>
            <a:r>
              <a:rPr lang="cs-CZ" dirty="0"/>
              <a:t>Most </a:t>
            </a:r>
            <a:r>
              <a:rPr lang="cs-CZ" dirty="0" err="1"/>
              <a:t>efficient</a:t>
            </a:r>
            <a:r>
              <a:rPr lang="cs-CZ" dirty="0"/>
              <a:t> input data </a:t>
            </a:r>
            <a:r>
              <a:rPr lang="cs-CZ" dirty="0" err="1"/>
              <a:t>for</a:t>
            </a:r>
            <a:r>
              <a:rPr lang="cs-CZ" dirty="0"/>
              <a:t> DCV </a:t>
            </a:r>
            <a:r>
              <a:rPr lang="cs-CZ" dirty="0" err="1"/>
              <a:t>control</a:t>
            </a:r>
            <a:r>
              <a:rPr lang="cs-CZ" dirty="0"/>
              <a:t> are </a:t>
            </a:r>
            <a:r>
              <a:rPr lang="cs-CZ" dirty="0" err="1"/>
              <a:t>unclear</a:t>
            </a:r>
            <a:endParaRPr lang="cs-CZ" dirty="0"/>
          </a:p>
          <a:p>
            <a:pPr lvl="1"/>
            <a:r>
              <a:rPr lang="cs-CZ" dirty="0"/>
              <a:t>Many </a:t>
            </a:r>
            <a:r>
              <a:rPr lang="cs-CZ" dirty="0" err="1"/>
              <a:t>new</a:t>
            </a:r>
            <a:r>
              <a:rPr lang="cs-CZ" dirty="0"/>
              <a:t> </a:t>
            </a:r>
            <a:r>
              <a:rPr lang="cs-CZ" dirty="0" err="1"/>
              <a:t>tested</a:t>
            </a:r>
            <a:r>
              <a:rPr lang="cs-CZ" dirty="0"/>
              <a:t> </a:t>
            </a:r>
            <a:r>
              <a:rPr lang="cs-CZ" dirty="0" err="1"/>
              <a:t>metrics</a:t>
            </a:r>
            <a:r>
              <a:rPr lang="cs-CZ" dirty="0"/>
              <a:t> has </a:t>
            </a:r>
            <a:r>
              <a:rPr lang="cs-CZ" dirty="0" err="1"/>
              <a:t>their</a:t>
            </a:r>
            <a:r>
              <a:rPr lang="cs-CZ" dirty="0"/>
              <a:t> </a:t>
            </a:r>
            <a:r>
              <a:rPr lang="cs-CZ" dirty="0" err="1"/>
              <a:t>restrictions</a:t>
            </a:r>
            <a:endParaRPr lang="cs-CZ" dirty="0"/>
          </a:p>
          <a:p>
            <a:pPr lvl="1"/>
            <a:r>
              <a:rPr lang="cs-CZ" dirty="0"/>
              <a:t>Most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CO2 </a:t>
            </a:r>
            <a:r>
              <a:rPr lang="cs-CZ" dirty="0" err="1"/>
              <a:t>levels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controlling</a:t>
            </a:r>
          </a:p>
          <a:p>
            <a:pPr lvl="2"/>
            <a:r>
              <a:rPr lang="cs-CZ" dirty="0" err="1"/>
              <a:t>Longer</a:t>
            </a:r>
            <a:r>
              <a:rPr lang="cs-CZ" dirty="0"/>
              <a:t> </a:t>
            </a:r>
            <a:r>
              <a:rPr lang="cs-CZ" dirty="0" err="1"/>
              <a:t>responsive</a:t>
            </a:r>
            <a:r>
              <a:rPr lang="cs-CZ" dirty="0"/>
              <a:t> </a:t>
            </a:r>
            <a:r>
              <a:rPr lang="cs-CZ" dirty="0" err="1"/>
              <a:t>time</a:t>
            </a:r>
            <a:endParaRPr lang="cs-CZ" dirty="0"/>
          </a:p>
          <a:p>
            <a:pPr lvl="2"/>
            <a:r>
              <a:rPr lang="cs-CZ" dirty="0"/>
              <a:t>Air </a:t>
            </a:r>
            <a:r>
              <a:rPr lang="cs-CZ" dirty="0" err="1"/>
              <a:t>circulation</a:t>
            </a:r>
            <a:r>
              <a:rPr lang="cs-CZ" dirty="0"/>
              <a:t> </a:t>
            </a:r>
            <a:r>
              <a:rPr lang="cs-CZ" dirty="0" err="1"/>
              <a:t>patterns</a:t>
            </a:r>
            <a:r>
              <a:rPr lang="cs-CZ" dirty="0"/>
              <a:t> </a:t>
            </a:r>
            <a:r>
              <a:rPr lang="cs-CZ" dirty="0" err="1"/>
              <a:t>shall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known</a:t>
            </a:r>
            <a:r>
              <a:rPr lang="cs-CZ" dirty="0"/>
              <a:t>		</a:t>
            </a:r>
          </a:p>
          <a:p>
            <a:pPr lvl="0"/>
            <a:r>
              <a:rPr lang="cs-CZ" dirty="0" err="1"/>
              <a:t>State</a:t>
            </a:r>
            <a:r>
              <a:rPr lang="cs-CZ" dirty="0"/>
              <a:t>-</a:t>
            </a:r>
            <a:r>
              <a:rPr lang="cs-CZ" dirty="0" err="1"/>
              <a:t>of</a:t>
            </a:r>
            <a:r>
              <a:rPr lang="cs-CZ" dirty="0"/>
              <a:t>-</a:t>
            </a:r>
            <a:r>
              <a:rPr lang="cs-CZ" dirty="0" err="1"/>
              <a:t>the</a:t>
            </a:r>
            <a:r>
              <a:rPr lang="cs-CZ" dirty="0"/>
              <a:t>-art image </a:t>
            </a:r>
            <a:r>
              <a:rPr lang="cs-CZ" dirty="0" err="1"/>
              <a:t>processing</a:t>
            </a:r>
            <a:r>
              <a:rPr lang="cs-CZ" dirty="0"/>
              <a:t> </a:t>
            </a:r>
            <a:r>
              <a:rPr lang="cs-CZ" dirty="0" err="1"/>
              <a:t>allows</a:t>
            </a:r>
            <a:r>
              <a:rPr lang="cs-CZ" dirty="0"/>
              <a:t> </a:t>
            </a:r>
            <a:r>
              <a:rPr lang="cs-CZ" dirty="0" err="1"/>
              <a:t>efficient</a:t>
            </a:r>
            <a:r>
              <a:rPr lang="cs-CZ" dirty="0"/>
              <a:t> </a:t>
            </a:r>
            <a:r>
              <a:rPr lang="cs-CZ" dirty="0" err="1"/>
              <a:t>metrics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control</a:t>
            </a:r>
            <a:r>
              <a:rPr lang="cs-CZ" dirty="0"/>
              <a:t> </a:t>
            </a:r>
            <a:r>
              <a:rPr lang="cs-CZ" dirty="0" err="1"/>
              <a:t>system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003" y="270001"/>
            <a:ext cx="2360815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5" r:id="rId3"/>
    <p:sldLayoutId id="2147483684" r:id="rId4"/>
    <p:sldLayoutId id="2147483686" r:id="rId5"/>
  </p:sldLayoutIdLst>
  <p:hf sldNum="0"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lang="cs-CZ" sz="4000" b="1" kern="1200" smtClean="0">
          <a:solidFill>
            <a:schemeClr val="tx1"/>
          </a:solidFill>
          <a:effectLst/>
          <a:latin typeface="Technika-Bold" panose="00000600000000000000" charset="-18"/>
          <a:ea typeface="+mj-ea"/>
          <a:cs typeface="Arial" panose="020B0604020202020204" pitchFamily="34" charset="0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371496" indent="0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7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limate.emerson.com/en-gb/tools-resources/copeland-select-software" TargetMode="Externa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8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ctrTitle"/>
          </p:nvPr>
        </p:nvSpPr>
        <p:spPr>
          <a:xfrm>
            <a:off x="2579099" y="1184505"/>
            <a:ext cx="8793751" cy="3501796"/>
          </a:xfrm>
        </p:spPr>
        <p:txBody>
          <a:bodyPr/>
          <a:lstStyle/>
          <a:p>
            <a:r>
              <a:rPr lang="cs-CZ" sz="4400"/>
              <a:t>Brief introduction </a:t>
            </a:r>
            <a:br>
              <a:rPr lang="cs-CZ" sz="4400"/>
            </a:br>
            <a:r>
              <a:rPr lang="cs-CZ" sz="4400"/>
              <a:t>into complex properties </a:t>
            </a:r>
            <a:br>
              <a:rPr lang="cs-CZ" sz="4400"/>
            </a:br>
            <a:r>
              <a:rPr lang="cs-CZ" sz="4400"/>
              <a:t>of HVAC-R products</a:t>
            </a:r>
            <a:br>
              <a:rPr lang="cs-CZ" sz="4400"/>
            </a:br>
            <a:r>
              <a:rPr lang="cs-CZ" sz="4400"/>
              <a:t>within the CAE-FM sector</a:t>
            </a:r>
            <a:br>
              <a:rPr lang="cs-CZ" sz="4400"/>
            </a:br>
            <a:endParaRPr lang="en-US" sz="4200" dirty="0"/>
          </a:p>
        </p:txBody>
      </p:sp>
      <p:sp>
        <p:nvSpPr>
          <p:cNvPr id="4" name="Podnadpis 10">
            <a:extLst>
              <a:ext uri="{FF2B5EF4-FFF2-40B4-BE49-F238E27FC236}">
                <a16:creationId xmlns:a16="http://schemas.microsoft.com/office/drawing/2014/main" id="{7C430122-FEED-48A3-846D-C3C62D062DC9}"/>
              </a:ext>
            </a:extLst>
          </p:cNvPr>
          <p:cNvSpPr txBox="1">
            <a:spLocks/>
          </p:cNvSpPr>
          <p:nvPr/>
        </p:nvSpPr>
        <p:spPr>
          <a:xfrm>
            <a:off x="632322" y="5347577"/>
            <a:ext cx="8549777" cy="208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457167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914332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498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1828664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285830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Ing. Richard Pinka </a:t>
            </a:r>
          </a:p>
          <a:p>
            <a:r>
              <a:rPr lang="cs-CZ"/>
              <a:t>Dept of applied informatics</a:t>
            </a:r>
            <a:endParaRPr lang="cs-CZ" dirty="0"/>
          </a:p>
          <a:p>
            <a:r>
              <a:rPr lang="cs-CZ"/>
              <a:t>/ Faculty of Civil Engineering</a:t>
            </a:r>
          </a:p>
          <a:p>
            <a:r>
              <a:rPr lang="cs-CZ"/>
              <a:t>CTU Prague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0D4C-3887-44EF-AC8B-B0F891EB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We need to be able to define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13938-8A1B-44E7-AC72-9D433715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75" y="2469216"/>
            <a:ext cx="10392000" cy="3528000"/>
          </a:xfrm>
        </p:spPr>
        <p:txBody>
          <a:bodyPr>
            <a:normAutofit/>
          </a:bodyPr>
          <a:lstStyle/>
          <a:p>
            <a:r>
              <a:rPr lang="cs-CZ"/>
              <a:t>1/ „static properties and individuals“ which are still existing no matter world </a:t>
            </a:r>
          </a:p>
          <a:p>
            <a:r>
              <a:rPr lang="cs-CZ"/>
              <a:t>  - </a:t>
            </a:r>
            <a:r>
              <a:rPr lang="cs-CZ">
                <a:highlight>
                  <a:srgbClr val="FFFF00"/>
                </a:highlight>
              </a:rPr>
              <a:t>rigid properties of endurants</a:t>
            </a:r>
            <a:r>
              <a:rPr lang="cs-CZ"/>
              <a:t> in the terminology of  Unified-Foundational-Ontology </a:t>
            </a:r>
          </a:p>
          <a:p>
            <a:endParaRPr lang="cs-CZ"/>
          </a:p>
          <a:p>
            <a:r>
              <a:rPr lang="cs-CZ"/>
              <a:t>2/ some kind of dynamic properties and individuals which may exist in certain world and time</a:t>
            </a:r>
          </a:p>
          <a:p>
            <a:r>
              <a:rPr lang="cs-CZ"/>
              <a:t>- </a:t>
            </a:r>
            <a:r>
              <a:rPr lang="cs-CZ">
                <a:highlight>
                  <a:srgbClr val="FFFF00"/>
                </a:highlight>
              </a:rPr>
              <a:t>non-rigid properties of endurants </a:t>
            </a:r>
            <a:r>
              <a:rPr lang="cs-CZ"/>
              <a:t>in the terminology of  Unified-Foundational-Ontology 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6E2B6C-F34D-4D55-9CBA-242D30F41F3E}"/>
              </a:ext>
            </a:extLst>
          </p:cNvPr>
          <p:cNvSpPr txBox="1">
            <a:spLocks/>
          </p:cNvSpPr>
          <p:nvPr/>
        </p:nvSpPr>
        <p:spPr>
          <a:xfrm>
            <a:off x="3221175" y="456974"/>
            <a:ext cx="10392000" cy="1343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800" b="1" kern="2800" baseline="0">
                <a:solidFill>
                  <a:schemeClr val="tx1"/>
                </a:solidFill>
                <a:effectLst/>
                <a:latin typeface="Technika-Bold" panose="00000600000000000000" pitchFamily="50" charset="-18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/>
              <a:t>Lets differenciate some properties groups</a:t>
            </a:r>
          </a:p>
          <a:p>
            <a:r>
              <a:rPr lang="cs-CZ"/>
              <a:t>WHY ? </a:t>
            </a:r>
          </a:p>
          <a:p>
            <a:r>
              <a:rPr lang="cs-CZ"/>
              <a:t>Because of building Operation parameters …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EE390A-BB78-4703-AEB0-86CA4F86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120724"/>
            <a:ext cx="9267825" cy="5280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37ED-2D2D-4450-A839-61C512E2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200" y="374998"/>
            <a:ext cx="5027475" cy="581250"/>
          </a:xfrm>
        </p:spPr>
        <p:txBody>
          <a:bodyPr/>
          <a:lstStyle/>
          <a:p>
            <a:r>
              <a:rPr lang="cs-CZ"/>
              <a:t>Remember the baloon ?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AE653-8EB0-4BF5-BC8F-B9A7E068F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2999" y="5196320"/>
            <a:ext cx="1105876" cy="15080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E787C-2417-4091-A568-BE5558BB6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75" y="5172075"/>
            <a:ext cx="1030970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F47D44-7A1C-4E24-87FD-B3DE83AE1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497" y="5196320"/>
            <a:ext cx="1728166" cy="10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522E86-CE73-454F-B764-8FC1081D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6037"/>
            <a:ext cx="4303954" cy="3243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591FFC-3901-405A-9035-7A2377D26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75" y="1343025"/>
            <a:ext cx="6305550" cy="54483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5D6E7D-DD85-4D5E-B86E-E6122974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975" y="285750"/>
            <a:ext cx="6856275" cy="990600"/>
          </a:xfrm>
        </p:spPr>
        <p:txBody>
          <a:bodyPr/>
          <a:lstStyle/>
          <a:p>
            <a:r>
              <a:rPr lang="cs-CZ"/>
              <a:t>Ducts/pipes </a:t>
            </a:r>
            <a:br>
              <a:rPr lang="cs-CZ"/>
            </a:br>
            <a:r>
              <a:rPr lang="cs-CZ"/>
              <a:t>variable (non-rigid) properties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02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E4EC-DCE3-4E30-A908-88C0DA4C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We need to be able to model: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DE3AC-5572-4A7A-A854-544B4317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Complex properties and properties connections  in the meaning of </a:t>
            </a:r>
          </a:p>
          <a:p>
            <a:r>
              <a:rPr lang="cs-CZ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tabular data, and analytical descriptions of curves and 3Dshapes</a:t>
            </a:r>
          </a:p>
          <a:p>
            <a:r>
              <a:rPr lang="cs-CZ"/>
              <a:t>Processes, triggers and moments</a:t>
            </a:r>
          </a:p>
          <a:p>
            <a:endParaRPr lang="cs-CZ"/>
          </a:p>
          <a:p>
            <a:endParaRPr lang="cs-CZ"/>
          </a:p>
          <a:p>
            <a:r>
              <a:rPr lang="cs-CZ"/>
              <a:t>Well , we need to be prepared  for </a:t>
            </a:r>
            <a:r>
              <a:rPr lang="cs-CZ" strike="sngStrike"/>
              <a:t>thousdands instances of properties</a:t>
            </a:r>
            <a:r>
              <a:rPr lang="cs-CZ"/>
              <a:t>.. </a:t>
            </a:r>
          </a:p>
          <a:p>
            <a:r>
              <a:rPr lang="cs-CZ" sz="3200" i="1"/>
              <a:t>                    MIRIADS instances of properties  !!!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03F19E-18EE-4CF7-A870-2C3779D782B1}"/>
              </a:ext>
            </a:extLst>
          </p:cNvPr>
          <p:cNvCxnSpPr/>
          <p:nvPr/>
        </p:nvCxnSpPr>
        <p:spPr>
          <a:xfrm>
            <a:off x="6010275" y="5010150"/>
            <a:ext cx="4181475" cy="4953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CB16B2-6878-4E44-93F1-E495B1739AAB}"/>
              </a:ext>
            </a:extLst>
          </p:cNvPr>
          <p:cNvCxnSpPr>
            <a:cxnSpLocks/>
          </p:cNvCxnSpPr>
          <p:nvPr/>
        </p:nvCxnSpPr>
        <p:spPr>
          <a:xfrm flipV="1">
            <a:off x="6096000" y="5010150"/>
            <a:ext cx="3800475" cy="409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2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5F9FD5-6A10-4C0B-B384-E73AAC34B3D0}"/>
              </a:ext>
            </a:extLst>
          </p:cNvPr>
          <p:cNvSpPr txBox="1"/>
          <p:nvPr/>
        </p:nvSpPr>
        <p:spPr>
          <a:xfrm>
            <a:off x="3429326" y="307045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Basic product categories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DF793-C192-42AF-8A73-7F16364B1873}"/>
              </a:ext>
            </a:extLst>
          </p:cNvPr>
          <p:cNvSpPr txBox="1"/>
          <p:nvPr/>
        </p:nvSpPr>
        <p:spPr>
          <a:xfrm>
            <a:off x="62145" y="1755440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Heat / cool</a:t>
            </a:r>
            <a:r>
              <a:rPr lang="cs-CZ"/>
              <a:t> energy</a:t>
            </a:r>
            <a:r>
              <a:rPr lang="en-US"/>
              <a:t>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A0A56-C244-47DA-84F3-5C9E76BE491E}"/>
              </a:ext>
            </a:extLst>
          </p:cNvPr>
          <p:cNvSpPr txBox="1"/>
          <p:nvPr/>
        </p:nvSpPr>
        <p:spPr>
          <a:xfrm>
            <a:off x="3701458" y="1779813"/>
            <a:ext cx="441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 elements  and Control elements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B7012-5973-4646-B3C0-A88E3DF0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66" y="2632263"/>
            <a:ext cx="1387017" cy="1194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E7D7C-86C0-45DB-97D6-861FE397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408" y="3880038"/>
            <a:ext cx="790826" cy="730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38DF83-C5B9-4CF7-AF8A-E2223C0CF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460" y="4697969"/>
            <a:ext cx="1948494" cy="1018198"/>
          </a:xfrm>
          <a:prstGeom prst="rect">
            <a:avLst/>
          </a:prstGeom>
        </p:spPr>
      </p:pic>
      <p:pic>
        <p:nvPicPr>
          <p:cNvPr id="9" name="Content Placeholder 24">
            <a:extLst>
              <a:ext uri="{FF2B5EF4-FFF2-40B4-BE49-F238E27FC236}">
                <a16:creationId xmlns:a16="http://schemas.microsoft.com/office/drawing/2014/main" id="{921E52D7-23E5-488B-8BD1-0F4A2E0F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0324" y="2262738"/>
            <a:ext cx="1756097" cy="1187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045E24-28CA-4887-9B9C-3EF910104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545" y="3552900"/>
            <a:ext cx="2089101" cy="1321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1830A1-6F51-40AF-B3B3-2928B77AC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042" y="4874817"/>
            <a:ext cx="2358659" cy="1372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C23C1C-A17C-4DEC-8980-8B6CC36DE8DD}"/>
              </a:ext>
            </a:extLst>
          </p:cNvPr>
          <p:cNvSpPr txBox="1"/>
          <p:nvPr/>
        </p:nvSpPr>
        <p:spPr>
          <a:xfrm>
            <a:off x="62145" y="6299440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 and their characteristics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9B5EE-0074-4193-92B3-CA2981F5A2E9}"/>
              </a:ext>
            </a:extLst>
          </p:cNvPr>
          <p:cNvSpPr txBox="1"/>
          <p:nvPr/>
        </p:nvSpPr>
        <p:spPr>
          <a:xfrm>
            <a:off x="3960460" y="5845731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 and their characteristics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B50BDF-1D96-4D8A-BF99-E25ED5CF7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202" y="3347369"/>
            <a:ext cx="524038" cy="5718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AD5C5B-87D9-402D-BF28-F9CB365C7D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1018" y="5114925"/>
            <a:ext cx="629442" cy="7308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7C55B5-3BFD-4FC0-8FF1-6644167C19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080" y="4697969"/>
            <a:ext cx="1341375" cy="933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84921F-158B-48E8-AE44-BE87905AFA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9874" y="3903014"/>
            <a:ext cx="842952" cy="7301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713C8B-62DD-4976-8B62-08778A4E9C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2437" y="5346855"/>
            <a:ext cx="523340" cy="1321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B6F43A-536B-403B-8AFF-728CADFCA4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7273" y="2379030"/>
            <a:ext cx="1529035" cy="1018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DB89B2-CBEE-49ED-9D9C-2778670DF7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3569" y="6299440"/>
            <a:ext cx="878510" cy="5248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2F0E4F2-CA22-42F2-B51B-DED4BA4C27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5160" y="3858895"/>
            <a:ext cx="880535" cy="849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BD8199-44C4-429E-A69C-56D2D3C704CC}"/>
              </a:ext>
            </a:extLst>
          </p:cNvPr>
          <p:cNvSpPr txBox="1"/>
          <p:nvPr/>
        </p:nvSpPr>
        <p:spPr>
          <a:xfrm>
            <a:off x="9454558" y="1227363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End Appliances</a:t>
            </a:r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DE5D78-DC6B-4932-B07C-0116D2133A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4677" y="3810859"/>
            <a:ext cx="1948281" cy="13040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6447364-625C-4EF9-A574-D37341C483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8439" y="5560972"/>
            <a:ext cx="1555190" cy="8732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385F6CE-D09F-45FE-9877-74F17C82A8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45092" y="5588993"/>
            <a:ext cx="1341375" cy="1079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8ACE34-D9B7-448A-84F8-36EC01B8E5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065530">
            <a:off x="10438425" y="5004327"/>
            <a:ext cx="523340" cy="79002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63D4D8D-BB0D-40AE-954D-B948533570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709"/>
          <a:stretch/>
        </p:blipFill>
        <p:spPr>
          <a:xfrm>
            <a:off x="8402341" y="3027952"/>
            <a:ext cx="1718132" cy="10811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DBE4F3C-A709-4F76-9C2B-978B7FA42A5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229" y="3722355"/>
            <a:ext cx="751496" cy="10497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E0DA136-88A1-45E7-A690-7DCB741581D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33216" y="4442207"/>
            <a:ext cx="1664887" cy="77883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80F234C-A7A3-4741-8EFE-D7EBC4A401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85338" y="1937893"/>
            <a:ext cx="1045547" cy="107533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7837751-04E6-48A2-881D-E34C6D22D5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54558" y="2047150"/>
            <a:ext cx="787020" cy="7975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388C82-645E-4E5F-A79E-F565FC78585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10335181" y="2133416"/>
            <a:ext cx="1756097" cy="15208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F91722B-2887-48FB-B47C-B7C3D1D9E69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62869" y="5346855"/>
            <a:ext cx="832565" cy="6008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398E18-D6D7-4746-8E64-6445750DCFEC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3052317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2B79-AF8F-4474-B23B-F6456EFC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97" y="1556326"/>
            <a:ext cx="10392000" cy="1087934"/>
          </a:xfrm>
        </p:spPr>
        <p:txBody>
          <a:bodyPr/>
          <a:lstStyle/>
          <a:p>
            <a:r>
              <a:rPr lang="cs-CZ"/>
              <a:t>Last but not least  -  operation (control) logics</a:t>
            </a:r>
            <a:br>
              <a:rPr lang="cs-CZ"/>
            </a:br>
            <a:r>
              <a:rPr lang="cs-CZ"/>
              <a:t>Building automation systems - BAS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E52-7508-49C3-B975-20CE13453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96" y="2311267"/>
            <a:ext cx="11104426" cy="3912534"/>
          </a:xfrm>
        </p:spPr>
        <p:txBody>
          <a:bodyPr>
            <a:normAutofit/>
          </a:bodyPr>
          <a:lstStyle/>
          <a:p>
            <a:r>
              <a:rPr lang="cs-CZ"/>
              <a:t>Is there only one speed of fluid all the time ?   NO . </a:t>
            </a:r>
          </a:p>
          <a:p>
            <a:r>
              <a:rPr lang="cs-CZ"/>
              <a:t>Is there only one set of temperatures all the time ?   NO .</a:t>
            </a:r>
          </a:p>
          <a:p>
            <a:r>
              <a:rPr lang="cs-CZ"/>
              <a:t>Is it exact and wise to estimate energy consuptions with trivial properties</a:t>
            </a:r>
          </a:p>
          <a:p>
            <a:r>
              <a:rPr lang="cs-CZ"/>
              <a:t>              such COP / EER </a:t>
            </a:r>
            <a:r>
              <a:rPr lang="cs-CZ" u="sng"/>
              <a:t>as one number</a:t>
            </a:r>
            <a:r>
              <a:rPr lang="cs-CZ"/>
              <a:t>? NO . </a:t>
            </a:r>
          </a:p>
          <a:p>
            <a:r>
              <a:rPr lang="cs-CZ"/>
              <a:t>              such SCOP /  ESEER  </a:t>
            </a:r>
            <a:r>
              <a:rPr lang="cs-CZ" u="sng"/>
              <a:t>as one number </a:t>
            </a:r>
            <a:r>
              <a:rPr lang="cs-CZ"/>
              <a:t>?   Well, not really : )</a:t>
            </a:r>
          </a:p>
          <a:p>
            <a:r>
              <a:rPr lang="cs-CZ"/>
              <a:t>Constant flow systems and operation	Variable flow systems and operation</a:t>
            </a:r>
          </a:p>
          <a:p>
            <a:r>
              <a:rPr lang="cs-CZ"/>
              <a:t> </a:t>
            </a:r>
            <a:r>
              <a:rPr lang="cs-CZ" sz="1600" b="1"/>
              <a:t>- same volumeflows during min/max 		-different volumeflows during min/max</a:t>
            </a:r>
          </a:p>
          <a:p>
            <a:r>
              <a:rPr lang="cs-CZ"/>
              <a:t>Constant pressure operation			Variable pressure operation</a:t>
            </a:r>
          </a:p>
          <a:p>
            <a:r>
              <a:rPr lang="cs-CZ" sz="1600"/>
              <a:t> </a:t>
            </a:r>
            <a:r>
              <a:rPr lang="cs-CZ" sz="1600" b="1"/>
              <a:t>- same water-pressure all the time			-water-pressure changes during min/max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C9BE9C-17B5-441E-9BED-0C692BD80306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CONTROL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7D31C-C97C-4CA5-8265-2DA35F012866}"/>
              </a:ext>
            </a:extLst>
          </p:cNvPr>
          <p:cNvSpPr txBox="1"/>
          <p:nvPr/>
        </p:nvSpPr>
        <p:spPr>
          <a:xfrm>
            <a:off x="1859755" y="5909697"/>
            <a:ext cx="8472489" cy="95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b="1" i="0">
                <a:solidFill>
                  <a:srgbClr val="3D3D3D"/>
                </a:solidFill>
                <a:effectLst/>
                <a:latin typeface="Verdana" panose="020B0604030504040204" pitchFamily="34" charset="0"/>
              </a:rPr>
              <a:t>Impact e.g. On procedures on </a:t>
            </a:r>
            <a:r>
              <a:rPr lang="en-US" sz="1800" b="1" i="0">
                <a:solidFill>
                  <a:srgbClr val="3D3D3D"/>
                </a:solidFill>
                <a:effectLst/>
                <a:latin typeface="Verdana" panose="020B0604030504040204" pitchFamily="34" charset="0"/>
              </a:rPr>
              <a:t>EN 15459-1</a:t>
            </a:r>
            <a:endParaRPr lang="en-US" b="1" i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Economic evaluation procedure for energy systems in buildings - Part 1: Calculation procedures, Module M1-14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8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78F720-0402-4BF4-99E7-47FF070E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400" y="95250"/>
            <a:ext cx="10262400" cy="4788000"/>
          </a:xfrm>
        </p:spPr>
        <p:txBody>
          <a:bodyPr/>
          <a:lstStyle/>
          <a:p>
            <a:pPr marL="0" indent="0">
              <a:buNone/>
            </a:pPr>
            <a:r>
              <a:rPr lang="cs-CZ"/>
              <a:t>Better look on operation logics in BAS</a:t>
            </a:r>
          </a:p>
          <a:p>
            <a:pPr marL="0" indent="0">
              <a:buNone/>
            </a:pPr>
            <a:r>
              <a:rPr lang="cs-CZ"/>
              <a:t>-</a:t>
            </a:r>
            <a:r>
              <a:rPr lang="en-US"/>
              <a:t>&gt; many parameters changes over year-time, day-time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CDF58-415B-47BE-ACA0-B2CA1C50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0" y="951567"/>
            <a:ext cx="6534150" cy="58111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229D01-A364-4205-BD0B-B4E0FCA688B3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CONTROL 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37F56-934F-413B-B50F-F8AACDCCA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4" y="1856082"/>
            <a:ext cx="5419821" cy="1715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B0374F-6416-4418-AD3C-4027D5E0CCD0}"/>
              </a:ext>
            </a:extLst>
          </p:cNvPr>
          <p:cNvSpPr txBox="1"/>
          <p:nvPr/>
        </p:nvSpPr>
        <p:spPr>
          <a:xfrm>
            <a:off x="444260" y="3571875"/>
            <a:ext cx="257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/>
              <a:t>Primary heat source –blue</a:t>
            </a:r>
          </a:p>
          <a:p>
            <a:r>
              <a:rPr lang="cs-CZ" sz="1400"/>
              <a:t>Secondary heat source - red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94663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2EC650-B279-43D2-B07F-AC2D60AD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729" y="499533"/>
            <a:ext cx="6840117" cy="2929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796DA-DC8C-439E-B303-EE4F88EE1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7" y="3830998"/>
            <a:ext cx="8852179" cy="26896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5785D-430B-4054-A76B-3334CF7F11DE}"/>
              </a:ext>
            </a:extLst>
          </p:cNvPr>
          <p:cNvSpPr/>
          <p:nvPr/>
        </p:nvSpPr>
        <p:spPr>
          <a:xfrm>
            <a:off x="346229" y="1227363"/>
            <a:ext cx="2503503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CLIMATIC DATA – INPUT PARAMETER</a:t>
            </a:r>
          </a:p>
        </p:txBody>
      </p:sp>
    </p:spTree>
    <p:extLst>
      <p:ext uri="{BB962C8B-B14F-4D97-AF65-F5344CB8AC3E}">
        <p14:creationId xmlns:p14="http://schemas.microsoft.com/office/powerpoint/2010/main" val="169627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385C-95AA-48EB-A10B-9DA1FB73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MAIN IDEAS OF THIS PRESENTATION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7F1C-D575-4F6A-9610-6CAE1B906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37" y="2529900"/>
            <a:ext cx="11384325" cy="3528000"/>
          </a:xfrm>
        </p:spPr>
        <p:txBody>
          <a:bodyPr/>
          <a:lstStyle/>
          <a:p>
            <a:r>
              <a:rPr lang="cs-CZ"/>
              <a:t>TABULAR DATA, CURVES AND 3D SHAPES as PROPERTIES in daily practice… </a:t>
            </a:r>
          </a:p>
          <a:p>
            <a:endParaRPr lang="cs-CZ"/>
          </a:p>
          <a:p>
            <a:r>
              <a:rPr lang="cs-CZ"/>
              <a:t>Properties description needs mathematical background for their description</a:t>
            </a:r>
          </a:p>
          <a:p>
            <a:r>
              <a:rPr lang="cs-CZ"/>
              <a:t> 	-  if some ontologies for mathematic formulas exists, it needs to be implemented</a:t>
            </a:r>
          </a:p>
          <a:p>
            <a:r>
              <a:rPr lang="cs-CZ"/>
              <a:t>It is essential to sort out  presenting and processing of the :</a:t>
            </a:r>
          </a:p>
          <a:p>
            <a:r>
              <a:rPr lang="cs-CZ"/>
              <a:t>	:   </a:t>
            </a:r>
            <a:r>
              <a:rPr lang="cs-CZ">
                <a:highlight>
                  <a:srgbClr val="FFFF00"/>
                </a:highlight>
              </a:rPr>
              <a:t>tabular data </a:t>
            </a:r>
            <a:r>
              <a:rPr lang="cs-CZ"/>
              <a:t>of product props..  (numerical representation of properties)</a:t>
            </a:r>
          </a:p>
          <a:p>
            <a:r>
              <a:rPr lang="cs-CZ"/>
              <a:t>	:    </a:t>
            </a:r>
            <a:r>
              <a:rPr lang="cs-CZ">
                <a:highlight>
                  <a:srgbClr val="FFFF00"/>
                </a:highlight>
              </a:rPr>
              <a:t>analytical representations </a:t>
            </a:r>
            <a:r>
              <a:rPr lang="cs-CZ"/>
              <a:t>(if exists) of properties</a:t>
            </a:r>
          </a:p>
        </p:txBody>
      </p:sp>
    </p:spTree>
    <p:extLst>
      <p:ext uri="{BB962C8B-B14F-4D97-AF65-F5344CB8AC3E}">
        <p14:creationId xmlns:p14="http://schemas.microsoft.com/office/powerpoint/2010/main" val="2038416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D42AB-4985-49D2-8331-0B831573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10204"/>
            <a:ext cx="10315575" cy="3681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5FE524-8CB0-4A73-8310-C75F7149EC9F}"/>
              </a:ext>
            </a:extLst>
          </p:cNvPr>
          <p:cNvSpPr txBox="1"/>
          <p:nvPr/>
        </p:nvSpPr>
        <p:spPr>
          <a:xfrm>
            <a:off x="2781300" y="342900"/>
            <a:ext cx="767549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Example: </a:t>
            </a:r>
          </a:p>
          <a:p>
            <a:r>
              <a:rPr lang="cs-CZ"/>
              <a:t>You have large building with heat load of 6400 kW . </a:t>
            </a:r>
          </a:p>
          <a:p>
            <a:r>
              <a:rPr lang="cs-CZ"/>
              <a:t>You have available to select from chillers with efficiencies similar </a:t>
            </a:r>
          </a:p>
          <a:p>
            <a:r>
              <a:rPr lang="cs-CZ"/>
              <a:t>acc patterns visible on graph. </a:t>
            </a:r>
          </a:p>
          <a:p>
            <a:endParaRPr lang="cs-CZ"/>
          </a:p>
          <a:p>
            <a:r>
              <a:rPr lang="cs-CZ" sz="2000" b="1"/>
              <a:t>Which and how many chillers  would you select </a:t>
            </a:r>
          </a:p>
          <a:p>
            <a:r>
              <a:rPr lang="cs-CZ" sz="2000" b="1"/>
              <a:t>and which control logics would you define  </a:t>
            </a:r>
          </a:p>
          <a:p>
            <a:r>
              <a:rPr lang="cs-CZ" sz="2000" b="1"/>
              <a:t>                                                       for minimizing energy consumption?</a:t>
            </a:r>
          </a:p>
          <a:p>
            <a:endParaRPr lang="cs-CZ"/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022114-7279-4784-B8F9-3C1BC6C8D396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1 COMPRESSORS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94C27-E1C3-46CB-91DA-42F434E5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646" y="2687360"/>
            <a:ext cx="3905245" cy="1220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14B50-A1F4-4591-BA30-B8E9754E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396" y="2881328"/>
            <a:ext cx="1219200" cy="1026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C75F8-EE6E-4467-B0A0-B3C2790DB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880" y="1474270"/>
            <a:ext cx="947061" cy="12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6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6EDA6-5D66-44F2-A3C4-EE3A8113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6450" y="399826"/>
            <a:ext cx="10262400" cy="4788000"/>
          </a:xfrm>
        </p:spPr>
        <p:txBody>
          <a:bodyPr/>
          <a:lstStyle/>
          <a:p>
            <a:r>
              <a:rPr lang="cs-CZ"/>
              <a:t>LIFE CYCLE OF A BUILDING AND WHERE ARE WE ?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EA07E-87EF-4E23-830D-FC30F39A3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424"/>
            <a:ext cx="12192000" cy="52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F5C0CB7-9FFB-4B10-B0AB-96656DB34896}"/>
              </a:ext>
            </a:extLst>
          </p:cNvPr>
          <p:cNvSpPr txBox="1">
            <a:spLocks/>
          </p:cNvSpPr>
          <p:nvPr/>
        </p:nvSpPr>
        <p:spPr>
          <a:xfrm>
            <a:off x="76200" y="1609725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3000" baseline="0">
                <a:solidFill>
                  <a:schemeClr val="tx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496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/>
              <a:t>Working area</a:t>
            </a:r>
          </a:p>
          <a:p>
            <a:r>
              <a:rPr lang="cs-CZ" sz="1800"/>
              <a:t> (example of scroll compressor w.a.)</a:t>
            </a:r>
          </a:p>
          <a:p>
            <a:pPr marL="411480" lvl="1" indent="0">
              <a:buFont typeface="Arial" panose="020B0604020202020204" pitchFamily="34" charset="0"/>
              <a:buNone/>
            </a:pPr>
            <a:endParaRPr lang="cs-CZ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9E56A8-9084-4C3C-A162-4496BA736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90" y="2331740"/>
            <a:ext cx="5155728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EC8E86B-F59D-4E66-95C8-62B020702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69" y="251866"/>
            <a:ext cx="6319545" cy="317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45EA03F-450E-4C65-9883-587F42180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98" y="4277211"/>
            <a:ext cx="6378416" cy="141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F7F67-7C3C-41FB-96D8-9D07F8E5D98D}"/>
              </a:ext>
            </a:extLst>
          </p:cNvPr>
          <p:cNvSpPr txBox="1"/>
          <p:nvPr/>
        </p:nvSpPr>
        <p:spPr>
          <a:xfrm>
            <a:off x="8115299" y="4159220"/>
            <a:ext cx="239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>
                <a:highlight>
                  <a:srgbClr val="C0C0C0"/>
                </a:highlight>
              </a:rPr>
              <a:t>Mass flow </a:t>
            </a:r>
            <a:r>
              <a:rPr lang="en-US">
                <a:highlight>
                  <a:srgbClr val="C0C0C0"/>
                </a:highlight>
              </a:rPr>
              <a:t>[g/s]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926B7-CC52-4AE6-AF2D-9D54E14638C5}"/>
              </a:ext>
            </a:extLst>
          </p:cNvPr>
          <p:cNvSpPr txBox="1"/>
          <p:nvPr/>
        </p:nvSpPr>
        <p:spPr>
          <a:xfrm>
            <a:off x="8115299" y="2016641"/>
            <a:ext cx="2394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ighlight>
                  <a:srgbClr val="C0C0C0"/>
                </a:highlight>
              </a:rPr>
              <a:t>Input power[kW]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53F93-D30A-4914-9DE8-3AA867EE9129}"/>
              </a:ext>
            </a:extLst>
          </p:cNvPr>
          <p:cNvSpPr txBox="1"/>
          <p:nvPr/>
        </p:nvSpPr>
        <p:spPr>
          <a:xfrm>
            <a:off x="7839074" y="257875"/>
            <a:ext cx="2394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ighlight>
                  <a:srgbClr val="C0C0C0"/>
                </a:highlight>
              </a:rPr>
              <a:t>Evaporating temperature [</a:t>
            </a:r>
            <a:r>
              <a:rPr lang="cs-CZ" sz="1200">
                <a:highlight>
                  <a:srgbClr val="C0C0C0"/>
                </a:highlight>
              </a:rPr>
              <a:t>°C</a:t>
            </a:r>
            <a:r>
              <a:rPr lang="en-US" sz="1200">
                <a:highlight>
                  <a:srgbClr val="C0C0C0"/>
                </a:highlight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E1222-2716-41C5-BA0D-E4068EAE2EE5}"/>
              </a:ext>
            </a:extLst>
          </p:cNvPr>
          <p:cNvSpPr txBox="1"/>
          <p:nvPr/>
        </p:nvSpPr>
        <p:spPr>
          <a:xfrm>
            <a:off x="10716188" y="291053"/>
            <a:ext cx="2394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ighlight>
                  <a:srgbClr val="C0C0C0"/>
                </a:highlight>
              </a:rPr>
              <a:t>Subcooling  4 </a:t>
            </a:r>
            <a:r>
              <a:rPr lang="cs-CZ" sz="1200">
                <a:highlight>
                  <a:srgbClr val="C0C0C0"/>
                </a:highlight>
              </a:rPr>
              <a:t>°</a:t>
            </a:r>
            <a:r>
              <a:rPr lang="en-US" sz="1200">
                <a:highlight>
                  <a:srgbClr val="C0C0C0"/>
                </a:highlight>
              </a:rPr>
              <a:t>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F8D8E-92B0-4B17-830B-5C103C01996D}"/>
              </a:ext>
            </a:extLst>
          </p:cNvPr>
          <p:cNvSpPr txBox="1"/>
          <p:nvPr/>
        </p:nvSpPr>
        <p:spPr>
          <a:xfrm>
            <a:off x="5203291" y="251866"/>
            <a:ext cx="2394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>
                <a:highlight>
                  <a:srgbClr val="C0C0C0"/>
                </a:highlight>
              </a:rPr>
              <a:t>Gas overheating</a:t>
            </a:r>
            <a:r>
              <a:rPr lang="en-US" sz="1200">
                <a:highlight>
                  <a:srgbClr val="C0C0C0"/>
                </a:highlight>
              </a:rPr>
              <a:t>  </a:t>
            </a:r>
            <a:r>
              <a:rPr lang="cs-CZ" sz="1200">
                <a:highlight>
                  <a:srgbClr val="C0C0C0"/>
                </a:highlight>
              </a:rPr>
              <a:t>5°</a:t>
            </a:r>
            <a:r>
              <a:rPr lang="en-US" sz="1200">
                <a:highlight>
                  <a:srgbClr val="C0C0C0"/>
                </a:highlight>
              </a:rPr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005D9F-E374-4C0D-B16B-E90D1971777E}"/>
              </a:ext>
            </a:extLst>
          </p:cNvPr>
          <p:cNvSpPr txBox="1"/>
          <p:nvPr/>
        </p:nvSpPr>
        <p:spPr>
          <a:xfrm>
            <a:off x="8115298" y="630213"/>
            <a:ext cx="2394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>
                <a:highlight>
                  <a:srgbClr val="C0C0C0"/>
                </a:highlight>
              </a:rPr>
              <a:t>Heating capacity </a:t>
            </a:r>
            <a:r>
              <a:rPr lang="en-US" sz="1200">
                <a:highlight>
                  <a:srgbClr val="C0C0C0"/>
                </a:highlight>
              </a:rPr>
              <a:t>[kW]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379FE-7A3C-4843-87F8-6E0B95830151}"/>
              </a:ext>
            </a:extLst>
          </p:cNvPr>
          <p:cNvSpPr txBox="1"/>
          <p:nvPr/>
        </p:nvSpPr>
        <p:spPr>
          <a:xfrm>
            <a:off x="5886450" y="5962650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Compressor Selectors: e.g. </a:t>
            </a:r>
          </a:p>
          <a:p>
            <a:r>
              <a:rPr lang="cs-CZ"/>
              <a:t>Copeland-Select, Bitzer, Danfoss 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3E2B65-8C07-4F96-A96B-AB428D2B6B4B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1 COMPRESSORS</a:t>
            </a:r>
          </a:p>
        </p:txBody>
      </p:sp>
    </p:spTree>
    <p:extLst>
      <p:ext uri="{BB962C8B-B14F-4D97-AF65-F5344CB8AC3E}">
        <p14:creationId xmlns:p14="http://schemas.microsoft.com/office/powerpoint/2010/main" val="116222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7ED66-EC5D-4CE3-AF4A-8A94D16D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500" y="75975"/>
            <a:ext cx="10392000" cy="1087934"/>
          </a:xfrm>
        </p:spPr>
        <p:txBody>
          <a:bodyPr/>
          <a:lstStyle/>
          <a:p>
            <a:r>
              <a:rPr lang="cs-CZ"/>
              <a:t>Heat-pumps tabular</a:t>
            </a:r>
            <a:br>
              <a:rPr lang="cs-CZ"/>
            </a:br>
            <a:r>
              <a:rPr lang="cs-CZ"/>
              <a:t>parameters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DA2F0-9C27-4C8C-855C-9485EF67A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5" y="47625"/>
            <a:ext cx="4838700" cy="6762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A5DAE-439C-4189-BEFC-7086C59EEBF6}"/>
              </a:ext>
            </a:extLst>
          </p:cNvPr>
          <p:cNvSpPr txBox="1"/>
          <p:nvPr/>
        </p:nvSpPr>
        <p:spPr>
          <a:xfrm>
            <a:off x="3248024" y="6257836"/>
            <a:ext cx="700087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1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Source:</a:t>
            </a:r>
            <a:r>
              <a:rPr lang="en-US" sz="11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EN 14825</a:t>
            </a:r>
            <a:r>
              <a:rPr lang="cs-CZ" sz="1100">
                <a:solidFill>
                  <a:srgbClr val="000000"/>
                </a:solidFill>
                <a:latin typeface="Verdana" panose="020B0604030504040204" pitchFamily="34" charset="0"/>
              </a:rPr>
              <a:t>:2018</a:t>
            </a:r>
            <a:r>
              <a:rPr lang="cs-CZ" sz="11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- </a:t>
            </a:r>
            <a:r>
              <a:rPr lang="en-US" sz="11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Air conditioners, liquid chilling packages and heat pumps, with electrically driven compressors, for space heating and cooling - Testing and rating at part load conditions and calculation of seasonal performance</a:t>
            </a:r>
            <a:r>
              <a:rPr lang="cs-CZ" sz="11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(actually, valid is the 2020 version)</a:t>
            </a:r>
            <a:endParaRPr 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6F999-E770-42DD-9119-738ACB279BBB}"/>
              </a:ext>
            </a:extLst>
          </p:cNvPr>
          <p:cNvSpPr txBox="1"/>
          <p:nvPr/>
        </p:nvSpPr>
        <p:spPr>
          <a:xfrm>
            <a:off x="0" y="6342474"/>
            <a:ext cx="3609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1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Source:</a:t>
            </a:r>
            <a:r>
              <a:rPr lang="en-US" sz="11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cs-CZ" sz="11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Ing.Matejicek, Ideal operation of cooling </a:t>
            </a:r>
            <a:r>
              <a:rPr lang="cs-CZ" sz="1100">
                <a:solidFill>
                  <a:srgbClr val="000000"/>
                </a:solidFill>
                <a:latin typeface="Verdana" panose="020B0604030504040204" pitchFamily="34" charset="0"/>
              </a:rPr>
              <a:t>Systems, </a:t>
            </a:r>
            <a:r>
              <a:rPr lang="cs-CZ" sz="11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www.ingmatejicek.cz</a:t>
            </a:r>
            <a:endParaRPr lang="en-US" sz="11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F425A90-0DAF-4BF4-968F-1EFA34DE2123}"/>
              </a:ext>
            </a:extLst>
          </p:cNvPr>
          <p:cNvGrpSpPr/>
          <p:nvPr/>
        </p:nvGrpSpPr>
        <p:grpSpPr>
          <a:xfrm>
            <a:off x="180975" y="1709814"/>
            <a:ext cx="7241756" cy="4500397"/>
            <a:chOff x="180975" y="1709814"/>
            <a:chExt cx="7241756" cy="45003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A5B35F-73C1-48AA-A03E-3EB4CE6A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975" y="1709814"/>
              <a:ext cx="7241756" cy="450039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088A32-5322-453A-918E-C94216A96748}"/>
                </a:ext>
              </a:extLst>
            </p:cNvPr>
            <p:cNvSpPr/>
            <p:nvPr/>
          </p:nvSpPr>
          <p:spPr>
            <a:xfrm>
              <a:off x="1873106" y="1788312"/>
              <a:ext cx="940219" cy="221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100">
                  <a:solidFill>
                    <a:schemeClr val="tx1"/>
                  </a:solidFill>
                </a:rPr>
                <a:t>evaporator</a:t>
              </a:r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01666B-913B-4B77-994E-1E93C755D487}"/>
                </a:ext>
              </a:extLst>
            </p:cNvPr>
            <p:cNvSpPr/>
            <p:nvPr/>
          </p:nvSpPr>
          <p:spPr>
            <a:xfrm>
              <a:off x="272906" y="2150262"/>
              <a:ext cx="940219" cy="3357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000">
                  <a:solidFill>
                    <a:schemeClr val="tx1"/>
                  </a:solidFill>
                </a:rPr>
                <a:t>Cooling</a:t>
              </a:r>
            </a:p>
            <a:p>
              <a:pPr algn="ctr"/>
              <a:r>
                <a:rPr lang="cs-CZ" sz="1000">
                  <a:solidFill>
                    <a:schemeClr val="tx1"/>
                  </a:solidFill>
                </a:rPr>
                <a:t>capacity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29D07F-60B0-469A-BE50-58AFBAD4F712}"/>
                </a:ext>
              </a:extLst>
            </p:cNvPr>
            <p:cNvSpPr/>
            <p:nvPr/>
          </p:nvSpPr>
          <p:spPr>
            <a:xfrm>
              <a:off x="4079457" y="1788312"/>
              <a:ext cx="940219" cy="221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100">
                  <a:solidFill>
                    <a:schemeClr val="tx1"/>
                  </a:solidFill>
                </a:rPr>
                <a:t>condenser</a:t>
              </a:r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274B64-6130-454D-B000-6B72DCF4B89B}"/>
                </a:ext>
              </a:extLst>
            </p:cNvPr>
            <p:cNvSpPr/>
            <p:nvPr/>
          </p:nvSpPr>
          <p:spPr>
            <a:xfrm>
              <a:off x="5964995" y="1788312"/>
              <a:ext cx="641626" cy="2881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800">
                  <a:solidFill>
                    <a:schemeClr val="tx1"/>
                  </a:solidFill>
                </a:rPr>
                <a:t>Input power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0919A6-F124-40E9-9079-C91454D77481}"/>
                </a:ext>
              </a:extLst>
            </p:cNvPr>
            <p:cNvSpPr/>
            <p:nvPr/>
          </p:nvSpPr>
          <p:spPr>
            <a:xfrm>
              <a:off x="6737626" y="1788312"/>
              <a:ext cx="641626" cy="2881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700">
                  <a:solidFill>
                    <a:schemeClr val="tx1"/>
                  </a:solidFill>
                </a:rPr>
                <a:t>efficiency</a:t>
              </a:r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09CDD-B00D-4250-B51A-B4BFB21A2582}"/>
                </a:ext>
              </a:extLst>
            </p:cNvPr>
            <p:cNvSpPr/>
            <p:nvPr/>
          </p:nvSpPr>
          <p:spPr>
            <a:xfrm rot="16200000">
              <a:off x="1208383" y="2212197"/>
              <a:ext cx="550107" cy="2786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800">
                  <a:solidFill>
                    <a:schemeClr val="tx1"/>
                  </a:solidFill>
                </a:rPr>
                <a:t>EEWT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4F7C45-DE6E-41A9-8A11-6EFF71BBC2B6}"/>
                </a:ext>
              </a:extLst>
            </p:cNvPr>
            <p:cNvSpPr/>
            <p:nvPr/>
          </p:nvSpPr>
          <p:spPr>
            <a:xfrm rot="16200000">
              <a:off x="1737359" y="2224020"/>
              <a:ext cx="550107" cy="2786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800">
                  <a:solidFill>
                    <a:schemeClr val="tx1"/>
                  </a:solidFill>
                </a:rPr>
                <a:t>LEWT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BEC8A0-C8DD-4425-80ED-268F752E6045}"/>
                </a:ext>
              </a:extLst>
            </p:cNvPr>
            <p:cNvSpPr/>
            <p:nvPr/>
          </p:nvSpPr>
          <p:spPr>
            <a:xfrm rot="16200000">
              <a:off x="2843954" y="2202084"/>
              <a:ext cx="663232" cy="2786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800">
                  <a:solidFill>
                    <a:schemeClr val="tx1"/>
                  </a:solidFill>
                </a:rPr>
                <a:t>Pressure drop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20ADEE-5903-4632-BA62-C8C1C7A5A59F}"/>
                </a:ext>
              </a:extLst>
            </p:cNvPr>
            <p:cNvSpPr/>
            <p:nvPr/>
          </p:nvSpPr>
          <p:spPr>
            <a:xfrm rot="16200000">
              <a:off x="2300558" y="2224020"/>
              <a:ext cx="550107" cy="2786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800">
                  <a:solidFill>
                    <a:schemeClr val="tx1"/>
                  </a:solidFill>
                </a:rPr>
                <a:t>flow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9A5DD3-3A4D-4546-9655-A18E34CE2EBA}"/>
                </a:ext>
              </a:extLst>
            </p:cNvPr>
            <p:cNvSpPr/>
            <p:nvPr/>
          </p:nvSpPr>
          <p:spPr>
            <a:xfrm rot="16200000">
              <a:off x="3474522" y="2212197"/>
              <a:ext cx="550107" cy="2786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800">
                  <a:solidFill>
                    <a:schemeClr val="tx1"/>
                  </a:solidFill>
                </a:rPr>
                <a:t>ECWT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3503DD-B73B-40CA-9AFD-A2273CB5CDEC}"/>
                </a:ext>
              </a:extLst>
            </p:cNvPr>
            <p:cNvSpPr/>
            <p:nvPr/>
          </p:nvSpPr>
          <p:spPr>
            <a:xfrm rot="16200000">
              <a:off x="4082208" y="2224020"/>
              <a:ext cx="550107" cy="2786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800">
                  <a:solidFill>
                    <a:schemeClr val="tx1"/>
                  </a:solidFill>
                </a:rPr>
                <a:t>LCWT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6332AE-BE11-4CD3-AAE4-DC1E7D4AD3D6}"/>
                </a:ext>
              </a:extLst>
            </p:cNvPr>
            <p:cNvSpPr/>
            <p:nvPr/>
          </p:nvSpPr>
          <p:spPr>
            <a:xfrm rot="16200000">
              <a:off x="5274056" y="2202084"/>
              <a:ext cx="663232" cy="2786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800">
                  <a:solidFill>
                    <a:schemeClr val="tx1"/>
                  </a:solidFill>
                </a:rPr>
                <a:t>Pressure drop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5AD9CE-F7BA-40F2-97F7-4D7C8BC06B2B}"/>
                </a:ext>
              </a:extLst>
            </p:cNvPr>
            <p:cNvSpPr/>
            <p:nvPr/>
          </p:nvSpPr>
          <p:spPr>
            <a:xfrm rot="16200000">
              <a:off x="4730660" y="2224020"/>
              <a:ext cx="550107" cy="2786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800">
                  <a:solidFill>
                    <a:schemeClr val="tx1"/>
                  </a:solidFill>
                </a:rPr>
                <a:t>flow</a:t>
              </a:r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43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4">
            <a:extLst>
              <a:ext uri="{FF2B5EF4-FFF2-40B4-BE49-F238E27FC236}">
                <a16:creationId xmlns:a16="http://schemas.microsoft.com/office/drawing/2014/main" id="{DAD02AD1-98E5-4391-A3CD-5050D3822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9933" y="2150765"/>
          <a:ext cx="54673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Rovnice" r:id="rId3" imgW="3466800" imgH="482400" progId="Equation.3">
                  <p:embed/>
                </p:oleObj>
              </mc:Choice>
              <mc:Fallback>
                <p:oleObj name="Rovnice" r:id="rId3" imgW="3466800" imgH="482400" progId="Equation.3">
                  <p:embed/>
                  <p:pic>
                    <p:nvPicPr>
                      <p:cNvPr id="3" name="Objekt 4">
                        <a:extLst>
                          <a:ext uri="{FF2B5EF4-FFF2-40B4-BE49-F238E27FC236}">
                            <a16:creationId xmlns:a16="http://schemas.microsoft.com/office/drawing/2014/main" id="{DAD02AD1-98E5-4391-A3CD-5050D3822F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933" y="2150765"/>
                        <a:ext cx="5467350" cy="765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ástupný symbol pro obsah 2">
            <a:extLst>
              <a:ext uri="{FF2B5EF4-FFF2-40B4-BE49-F238E27FC236}">
                <a16:creationId xmlns:a16="http://schemas.microsoft.com/office/drawing/2014/main" id="{14B09ECE-CF46-4191-94C6-041E79A506F1}"/>
              </a:ext>
            </a:extLst>
          </p:cNvPr>
          <p:cNvSpPr txBox="1">
            <a:spLocks/>
          </p:cNvSpPr>
          <p:nvPr/>
        </p:nvSpPr>
        <p:spPr>
          <a:xfrm>
            <a:off x="233982" y="1695629"/>
            <a:ext cx="10795968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3000" baseline="0">
                <a:solidFill>
                  <a:schemeClr val="tx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496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/>
              <a:t>Isoentropic efficiency (overal efficiency) of compressor</a:t>
            </a:r>
          </a:p>
          <a:p>
            <a:endParaRPr lang="cs-CZ"/>
          </a:p>
          <a:p>
            <a:endParaRPr lang="cs-CZ"/>
          </a:p>
          <a:p>
            <a:pPr marL="114300" indent="0">
              <a:buFont typeface="Arial" panose="020B0604020202020204" pitchFamily="34" charset="0"/>
              <a:buNone/>
            </a:pPr>
            <a:r>
              <a:rPr lang="cs-CZ"/>
              <a:t>	kde je 	</a:t>
            </a:r>
            <a:r>
              <a:rPr lang="cs-CZ" i="1"/>
              <a:t>P</a:t>
            </a:r>
            <a:r>
              <a:rPr lang="cs-CZ"/>
              <a:t>	compressor input power </a:t>
            </a:r>
            <a:r>
              <a:rPr lang="en-US"/>
              <a:t>[W]</a:t>
            </a:r>
            <a:endParaRPr lang="cs-CZ"/>
          </a:p>
          <a:p>
            <a:pPr marL="114300" indent="0">
              <a:buFont typeface="Arial" panose="020B0604020202020204" pitchFamily="34" charset="0"/>
              <a:buNone/>
            </a:pPr>
            <a:r>
              <a:rPr lang="cs-CZ" i="1"/>
              <a:t>		h</a:t>
            </a:r>
            <a:r>
              <a:rPr lang="cs-CZ" i="1" baseline="-25000"/>
              <a:t>v</a:t>
            </a:r>
            <a:r>
              <a:rPr lang="cs-CZ"/>
              <a:t>	enthalpy on the pressure discharge side of compressor [J.kg</a:t>
            </a:r>
            <a:r>
              <a:rPr lang="cs-CZ" baseline="30000"/>
              <a:t>-1</a:t>
            </a:r>
            <a:r>
              <a:rPr lang="cs-CZ"/>
              <a:t>]</a:t>
            </a:r>
          </a:p>
          <a:p>
            <a:pPr marL="114300" indent="0">
              <a:buFont typeface="Arial" panose="020B0604020202020204" pitchFamily="34" charset="0"/>
              <a:buNone/>
            </a:pPr>
            <a:r>
              <a:rPr lang="cs-CZ"/>
              <a:t>		</a:t>
            </a:r>
            <a:r>
              <a:rPr lang="cs-CZ" i="1"/>
              <a:t>h</a:t>
            </a:r>
            <a:r>
              <a:rPr lang="cs-CZ" i="1" baseline="-25000"/>
              <a:t>s</a:t>
            </a:r>
            <a:r>
              <a:rPr lang="cs-CZ"/>
              <a:t>	enthalpy on the suction side [J.kg</a:t>
            </a:r>
            <a:r>
              <a:rPr lang="cs-CZ" baseline="30000"/>
              <a:t>-1</a:t>
            </a:r>
            <a:r>
              <a:rPr lang="cs-CZ"/>
              <a:t>]</a:t>
            </a:r>
          </a:p>
          <a:p>
            <a:pPr marL="114300" indent="0">
              <a:buFont typeface="Arial" panose="020B0604020202020204" pitchFamily="34" charset="0"/>
              <a:buNone/>
            </a:pPr>
            <a:r>
              <a:rPr lang="cs-CZ"/>
              <a:t>		</a:t>
            </a:r>
            <a:r>
              <a:rPr lang="cs-CZ" i="1"/>
              <a:t>h</a:t>
            </a:r>
            <a:r>
              <a:rPr lang="cs-CZ" i="1" baseline="-25000"/>
              <a:t>ie</a:t>
            </a:r>
            <a:r>
              <a:rPr lang="cs-CZ"/>
              <a:t>	enthalpy after isoentropic compression [J.kg</a:t>
            </a:r>
            <a:r>
              <a:rPr lang="cs-CZ" baseline="30000"/>
              <a:t>-1</a:t>
            </a:r>
            <a:r>
              <a:rPr lang="cs-CZ"/>
              <a:t>]</a:t>
            </a:r>
          </a:p>
          <a:p>
            <a:pPr marL="114300" indent="0">
              <a:buFont typeface="Arial" panose="020B0604020202020204" pitchFamily="34" charset="0"/>
              <a:buNone/>
            </a:pPr>
            <a:r>
              <a:rPr lang="cs-CZ"/>
              <a:t>		</a:t>
            </a:r>
            <a:r>
              <a:rPr lang="cs-CZ" i="1"/>
              <a:t>η</a:t>
            </a:r>
            <a:r>
              <a:rPr lang="cs-CZ" i="1" baseline="-25000"/>
              <a:t>k</a:t>
            </a:r>
            <a:r>
              <a:rPr lang="cs-CZ"/>
              <a:t>	overal effciencz of compressor  [-]</a:t>
            </a:r>
          </a:p>
          <a:p>
            <a:pPr marL="114300" indent="0">
              <a:buFont typeface="Arial" panose="020B0604020202020204" pitchFamily="34" charset="0"/>
              <a:buNone/>
            </a:pPr>
            <a:endParaRPr lang="cs-CZ"/>
          </a:p>
          <a:p>
            <a:r>
              <a:rPr lang="cs-CZ" i="1"/>
              <a:t> η</a:t>
            </a:r>
            <a:r>
              <a:rPr lang="cs-CZ" i="1" baseline="-25000"/>
              <a:t>k </a:t>
            </a:r>
            <a:r>
              <a:rPr lang="cs-CZ" i="1"/>
              <a:t>= f</a:t>
            </a:r>
            <a:r>
              <a:rPr lang="en-US" i="1"/>
              <a:t>(n,</a:t>
            </a:r>
            <a:r>
              <a:rPr lang="el-GR" i="1"/>
              <a:t>σ</a:t>
            </a:r>
            <a:r>
              <a:rPr lang="en-US" i="1"/>
              <a:t>,t</a:t>
            </a:r>
            <a:r>
              <a:rPr lang="en-US" i="1" baseline="-25000"/>
              <a:t>k</a:t>
            </a:r>
            <a:r>
              <a:rPr lang="en-US" i="1"/>
              <a:t>, t</a:t>
            </a:r>
            <a:r>
              <a:rPr lang="en-US" i="1" baseline="-25000"/>
              <a:t>v</a:t>
            </a:r>
            <a:r>
              <a:rPr lang="en-US" i="1"/>
              <a:t>, geometrie)</a:t>
            </a:r>
            <a:endParaRPr lang="cs-CZ"/>
          </a:p>
          <a:p>
            <a:pPr lvl="1"/>
            <a:endParaRPr lang="cs-CZ"/>
          </a:p>
          <a:p>
            <a:pPr lvl="1"/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AA67A-C91C-48D4-89B0-10D42D81819C}"/>
              </a:ext>
            </a:extLst>
          </p:cNvPr>
          <p:cNvSpPr txBox="1"/>
          <p:nvPr/>
        </p:nvSpPr>
        <p:spPr>
          <a:xfrm>
            <a:off x="3160350" y="433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thermophysical properties </a:t>
            </a:r>
            <a:r>
              <a:rPr lang="cs-CZ"/>
              <a:t>of </a:t>
            </a:r>
            <a:r>
              <a:rPr lang="en-US"/>
              <a:t>Refrigerants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4E160-CC9A-42E2-A501-24660358FAD4}"/>
              </a:ext>
            </a:extLst>
          </p:cNvPr>
          <p:cNvSpPr txBox="1"/>
          <p:nvPr/>
        </p:nvSpPr>
        <p:spPr>
          <a:xfrm>
            <a:off x="5379299" y="5590800"/>
            <a:ext cx="5891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Refrigerant libraries:</a:t>
            </a:r>
          </a:p>
          <a:p>
            <a:pPr marL="285750" indent="-285750">
              <a:buFontTx/>
              <a:buChar char="-"/>
            </a:pPr>
            <a:r>
              <a:rPr lang="cs-CZ"/>
              <a:t>Refprop</a:t>
            </a:r>
          </a:p>
          <a:p>
            <a:pPr marL="285750" indent="-285750">
              <a:buFontTx/>
              <a:buChar char="-"/>
            </a:pPr>
            <a:r>
              <a:rPr lang="cs-CZ"/>
              <a:t>Coolprop https://github.com/CoolProp/CoolProp</a:t>
            </a:r>
          </a:p>
          <a:p>
            <a:pPr marL="285750" indent="-285750">
              <a:buFontTx/>
              <a:buChar char="-"/>
            </a:pPr>
            <a:r>
              <a:rPr lang="cs-CZ"/>
              <a:t>Solkane</a:t>
            </a:r>
            <a:endParaRPr lang="en-US"/>
          </a:p>
        </p:txBody>
      </p:sp>
      <p:graphicFrame>
        <p:nvGraphicFramePr>
          <p:cNvPr id="14" name="Zástupný symbol pro obsah 3">
            <a:extLst>
              <a:ext uri="{FF2B5EF4-FFF2-40B4-BE49-F238E27FC236}">
                <a16:creationId xmlns:a16="http://schemas.microsoft.com/office/drawing/2014/main" id="{6C436C10-3D9F-4E26-A306-5A978BF6D1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16618" y="905160"/>
          <a:ext cx="1041400" cy="518121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refrigerants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R124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R125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R134A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R143A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R161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R717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R744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R1234yf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R410A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R407C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R507A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R404A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1041927-AA2F-4844-B6AF-AC168AC8DA6E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1 COMPRESSORS</a:t>
            </a:r>
          </a:p>
        </p:txBody>
      </p:sp>
    </p:spTree>
    <p:extLst>
      <p:ext uri="{BB962C8B-B14F-4D97-AF65-F5344CB8AC3E}">
        <p14:creationId xmlns:p14="http://schemas.microsoft.com/office/powerpoint/2010/main" val="2180215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64ABF-39E5-4411-BF8D-2B8D6BFA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600" y="1968683"/>
            <a:ext cx="10262400" cy="4788000"/>
          </a:xfrm>
        </p:spPr>
        <p:txBody>
          <a:bodyPr/>
          <a:lstStyle/>
          <a:p>
            <a:r>
              <a:rPr lang="en-US"/>
              <a:t>For describing  heating/cooling capacity, input power, COP/EER, may be used analytical form : polynomial expression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Extractable from numerical data by linear regression  for finding the constants of regression curves </a:t>
            </a:r>
            <a:endParaRPr lang="cs-CZ"/>
          </a:p>
          <a:p>
            <a:r>
              <a:rPr lang="cs-CZ"/>
              <a:t>Or created by manufacturers on their own</a:t>
            </a:r>
            <a:endParaRPr lang="en-US"/>
          </a:p>
        </p:txBody>
      </p:sp>
      <p:graphicFrame>
        <p:nvGraphicFramePr>
          <p:cNvPr id="3" name="Objekt 4">
            <a:extLst>
              <a:ext uri="{FF2B5EF4-FFF2-40B4-BE49-F238E27FC236}">
                <a16:creationId xmlns:a16="http://schemas.microsoft.com/office/drawing/2014/main" id="{0F082673-FE7D-4952-91C8-6A3825805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86734"/>
              </p:ext>
            </p:extLst>
          </p:nvPr>
        </p:nvGraphicFramePr>
        <p:xfrm>
          <a:off x="877863" y="2969776"/>
          <a:ext cx="10242926" cy="504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Rovnice" r:id="rId3" imgW="4127400" imgH="215640" progId="Equation.3">
                  <p:embed/>
                </p:oleObj>
              </mc:Choice>
              <mc:Fallback>
                <p:oleObj name="Rovnice" r:id="rId3" imgW="4127400" imgH="215640" progId="Equation.3">
                  <p:embed/>
                  <p:pic>
                    <p:nvPicPr>
                      <p:cNvPr id="3" name="Objekt 4">
                        <a:extLst>
                          <a:ext uri="{FF2B5EF4-FFF2-40B4-BE49-F238E27FC236}">
                            <a16:creationId xmlns:a16="http://schemas.microsoft.com/office/drawing/2014/main" id="{0F082673-FE7D-4952-91C8-6A38258059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63" y="2969776"/>
                        <a:ext cx="10242926" cy="50408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A6AE55-51A1-4131-B2AA-0DE83AE1DEC3}"/>
              </a:ext>
            </a:extLst>
          </p:cNvPr>
          <p:cNvSpPr txBox="1"/>
          <p:nvPr/>
        </p:nvSpPr>
        <p:spPr>
          <a:xfrm>
            <a:off x="231429" y="1507625"/>
            <a:ext cx="1188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highlight>
                  <a:srgbClr val="FFFF00"/>
                </a:highlight>
              </a:rPr>
              <a:t>WE MAY HAVE JUST RESULTS OF SUCH COMPUTATIONS (THROUGH PRODUCT DATA FROM MANUFACTURERS)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6DFB74-5D15-4BEF-A625-15B8A993B9A2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1 COMPRESSORS</a:t>
            </a:r>
          </a:p>
        </p:txBody>
      </p:sp>
    </p:spTree>
    <p:extLst>
      <p:ext uri="{BB962C8B-B14F-4D97-AF65-F5344CB8AC3E}">
        <p14:creationId xmlns:p14="http://schemas.microsoft.com/office/powerpoint/2010/main" val="1225819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5C4079-C1BA-4C51-9896-28390311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213"/>
            <a:ext cx="8190802" cy="532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2EDA4-03A3-490D-A244-47A6AE38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324" y="-23813"/>
            <a:ext cx="6945501" cy="3795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7D8AF0-CC1D-4CA6-B999-6E886BE32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30" y="4129088"/>
            <a:ext cx="3781670" cy="2728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A66E4C-618B-4A1D-9C8C-9AAECD5ADF10}"/>
              </a:ext>
            </a:extLst>
          </p:cNvPr>
          <p:cNvSpPr txBox="1"/>
          <p:nvPr/>
        </p:nvSpPr>
        <p:spPr>
          <a:xfrm>
            <a:off x="5584055" y="3857321"/>
            <a:ext cx="1268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0" i="0">
                <a:effectLst/>
              </a:rPr>
              <a:t>Source of compressor data: </a:t>
            </a:r>
            <a:r>
              <a:rPr lang="en-US" sz="1200" b="0" i="0">
                <a:effectLst/>
              </a:rPr>
              <a:t>Copeland Select Software</a:t>
            </a:r>
            <a:r>
              <a:rPr lang="cs-CZ" sz="1200" b="0" i="0">
                <a:effectLst/>
              </a:rPr>
              <a:t>, compressor selection software </a:t>
            </a:r>
          </a:p>
          <a:p>
            <a:r>
              <a:rPr lang="cs-CZ" sz="1200" b="0" i="0">
                <a:effectLst/>
                <a:hlinkClick r:id="rId5"/>
              </a:rPr>
              <a:t>https://climate.emerson.com/en-gb/tools-resources/copeland-select-software</a:t>
            </a:r>
            <a:r>
              <a:rPr lang="cs-CZ" sz="1200" b="0" i="0">
                <a:effectLst/>
              </a:rPr>
              <a:t> </a:t>
            </a:r>
            <a:endParaRPr lang="en-US" sz="1200" b="0" i="0">
              <a:effectLst/>
            </a:endParaRPr>
          </a:p>
          <a:p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8A0783-6B9D-4ACA-AC6B-0B40D3AB5C5C}"/>
              </a:ext>
            </a:extLst>
          </p:cNvPr>
          <p:cNvSpPr/>
          <p:nvPr/>
        </p:nvSpPr>
        <p:spPr>
          <a:xfrm>
            <a:off x="372862" y="1181100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1 COMPRESSORS</a:t>
            </a:r>
          </a:p>
        </p:txBody>
      </p:sp>
    </p:spTree>
    <p:extLst>
      <p:ext uri="{BB962C8B-B14F-4D97-AF65-F5344CB8AC3E}">
        <p14:creationId xmlns:p14="http://schemas.microsoft.com/office/powerpoint/2010/main" val="396757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>
            <a:extLst>
              <a:ext uri="{FF2B5EF4-FFF2-40B4-BE49-F238E27FC236}">
                <a16:creationId xmlns:a16="http://schemas.microsoft.com/office/drawing/2014/main" id="{FA5A1A08-5E67-4487-A96E-0B8204396769}"/>
              </a:ext>
            </a:extLst>
          </p:cNvPr>
          <p:cNvGraphicFramePr>
            <a:graphicFrameLocks/>
          </p:cNvGraphicFramePr>
          <p:nvPr/>
        </p:nvGraphicFramePr>
        <p:xfrm>
          <a:off x="266700" y="1442761"/>
          <a:ext cx="7632700" cy="5197482"/>
        </p:xfrm>
        <a:graphic>
          <a:graphicData uri="http://schemas.openxmlformats.org/drawingml/2006/table">
            <a:tbl>
              <a:tblPr/>
              <a:tblGrid>
                <a:gridCol w="219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Outputs</a:t>
                      </a:r>
                      <a:endParaRPr kumimoji="0" lang="cs-CZ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Unit</a:t>
                      </a:r>
                      <a:endParaRPr kumimoji="0" lang="cs-CZ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Název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Q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-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Dryness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T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Temperature</a:t>
                      </a:r>
                      <a:endParaRPr kumimoji="0" lang="cs-CZ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P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kPa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Pressure</a:t>
                      </a:r>
                      <a:endParaRPr kumimoji="0" lang="cs-CZ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D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kg/m3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Density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08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C0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kJ</a:t>
                      </a:r>
                      <a:r>
                        <a:rPr kumimoji="0" lang="cs-CZ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/</a:t>
                      </a:r>
                      <a:r>
                        <a:rPr kumimoji="0" lang="cs-CZ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kgK</a:t>
                      </a:r>
                      <a:endParaRPr kumimoji="0" lang="cs-CZ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Specific heat capacity of an ideal gas in an isobaric process</a:t>
                      </a:r>
                      <a:endParaRPr kumimoji="0" lang="cs-CZ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C 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kJ/kgK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Specific heat capacity of the isobaric process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O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kJ</a:t>
                      </a:r>
                      <a:r>
                        <a:rPr kumimoji="0" lang="cs-CZ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/</a:t>
                      </a:r>
                      <a:r>
                        <a:rPr kumimoji="0" lang="cs-CZ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kgK</a:t>
                      </a:r>
                      <a:endParaRPr kumimoji="0" lang="cs-CZ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Specific heat capacity of isochoric process</a:t>
                      </a:r>
                      <a:endParaRPr kumimoji="0" lang="cs-CZ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U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kJ/kg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Internal energy (specific)</a:t>
                      </a:r>
                      <a:endParaRPr kumimoji="0" lang="cs-CZ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H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kJ/kg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Enthalpy (specific)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S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kJ/K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Entropy (specific)</a:t>
                      </a:r>
                      <a:endParaRPr kumimoji="0" lang="cs-CZ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A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m/s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velocity</a:t>
                      </a:r>
                      <a:endParaRPr kumimoji="0" lang="cs-CZ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G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kJ/kg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Gibbs energy</a:t>
                      </a:r>
                      <a:endParaRPr kumimoji="0" lang="cs-CZ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V 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Pa.s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Dynamic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 viscosity</a:t>
                      </a:r>
                      <a:endParaRPr kumimoji="0" lang="cs-CZ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L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kW/mK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Thermal conductivity</a:t>
                      </a:r>
                      <a:endParaRPr kumimoji="0" lang="cs-CZ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I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N/m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Surface tension</a:t>
                      </a:r>
                      <a:endParaRPr kumimoji="0" lang="cs-CZ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A3D05CF-8B1B-4084-91C6-E48F3A8AFED2}"/>
              </a:ext>
            </a:extLst>
          </p:cNvPr>
          <p:cNvSpPr txBox="1"/>
          <p:nvPr/>
        </p:nvSpPr>
        <p:spPr>
          <a:xfrm>
            <a:off x="2886075" y="514350"/>
            <a:ext cx="888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CoolProp </a:t>
            </a:r>
          </a:p>
          <a:p>
            <a:r>
              <a:rPr lang="en-US"/>
              <a:t>library parameters for refrigerant state description in the rankin/carnot 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E3853-F82F-4BEE-A27B-06508EBA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97" y="4388888"/>
            <a:ext cx="3406935" cy="2424389"/>
          </a:xfrm>
          <a:prstGeom prst="rect">
            <a:avLst/>
          </a:prstGeom>
        </p:spPr>
      </p:pic>
      <p:graphicFrame>
        <p:nvGraphicFramePr>
          <p:cNvPr id="9" name="Group 45">
            <a:extLst>
              <a:ext uri="{FF2B5EF4-FFF2-40B4-BE49-F238E27FC236}">
                <a16:creationId xmlns:a16="http://schemas.microsoft.com/office/drawing/2014/main" id="{DB2F0DEE-4CC8-47A1-8966-3E17A1AF61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980764" y="1630991"/>
          <a:ext cx="4165600" cy="2569537"/>
        </p:xfrm>
        <a:graphic>
          <a:graphicData uri="http://schemas.openxmlformats.org/drawingml/2006/table">
            <a:tbl>
              <a:tblPr/>
              <a:tblGrid>
                <a:gridCol w="119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8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Výstupy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Jednotka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Název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Tcrit</a:t>
                      </a:r>
                      <a:endParaRPr kumimoji="0" lang="cs-CZ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Critical temperature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pcrit</a:t>
                      </a:r>
                      <a:endParaRPr kumimoji="0" lang="cs-CZ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Pa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Critical pressure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8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rhocrit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kg/m</a:t>
                      </a:r>
                      <a:r>
                        <a:rPr kumimoji="0" lang="cs-CZ" sz="12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3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Critical density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8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molemass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kg/kmol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Molecular weight</a:t>
                      </a:r>
                      <a:endParaRPr kumimoji="0" lang="cs-CZ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8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Ttriple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K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Triple point temperature</a:t>
                      </a:r>
                      <a:endParaRPr kumimoji="0" lang="cs-CZ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8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ptriple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Pa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Triple point 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pressure</a:t>
                      </a:r>
                      <a:endParaRPr kumimoji="0" lang="cs-CZ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83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GWP100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-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Global Warming </a:t>
                      </a:r>
                      <a:r>
                        <a:rPr kumimoji="0" lang="en-US" sz="12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Potentian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 in  100 yrs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8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ODP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-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Ozone </a:t>
                      </a:r>
                      <a:r>
                        <a:rPr kumimoji="0" lang="cs-CZ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Depletion</a:t>
                      </a:r>
                      <a:r>
                        <a:rPr kumimoji="0" lang="cs-CZ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 </a:t>
                      </a:r>
                      <a:r>
                        <a:rPr kumimoji="0" lang="cs-CZ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</a:rPr>
                        <a:t>Potential</a:t>
                      </a:r>
                      <a:endParaRPr kumimoji="0" lang="cs-CZ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9104EA5-CF1C-458D-A878-C188126B6401}"/>
              </a:ext>
            </a:extLst>
          </p:cNvPr>
          <p:cNvSpPr txBox="1"/>
          <p:nvPr/>
        </p:nvSpPr>
        <p:spPr>
          <a:xfrm>
            <a:off x="8153400" y="1304925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constants&gt;: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BA76F-DCF4-46AB-BB2B-2432D2BE67D7}"/>
              </a:ext>
            </a:extLst>
          </p:cNvPr>
          <p:cNvSpPr/>
          <p:nvPr/>
        </p:nvSpPr>
        <p:spPr>
          <a:xfrm>
            <a:off x="346229" y="1157691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1 COMPRESSORS</a:t>
            </a:r>
          </a:p>
        </p:txBody>
      </p:sp>
    </p:spTree>
    <p:extLst>
      <p:ext uri="{BB962C8B-B14F-4D97-AF65-F5344CB8AC3E}">
        <p14:creationId xmlns:p14="http://schemas.microsoft.com/office/powerpoint/2010/main" val="113031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3ED986-F5F5-450D-B07F-FA828AED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56"/>
          <a:stretch/>
        </p:blipFill>
        <p:spPr>
          <a:xfrm>
            <a:off x="2762250" y="43427"/>
            <a:ext cx="9429750" cy="6519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A1039-D134-4780-92C7-B985B772A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1469851"/>
            <a:ext cx="2915104" cy="20448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26415-57DE-431B-BAB9-B7F8CE5F8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4" y="3788710"/>
            <a:ext cx="5172075" cy="2916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939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AAAA09-BE69-4BEA-A161-AC5F16CA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143"/>
            <a:ext cx="5518059" cy="4333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A5F87-D6A5-4F91-A0E9-295229D9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419" y="653143"/>
            <a:ext cx="7109466" cy="4538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F5982-FA61-491C-A4F5-F1C1715C3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475" y="4464310"/>
            <a:ext cx="2840903" cy="2312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E4555B-C40E-486A-B4A9-0732BFFDFB9E}"/>
              </a:ext>
            </a:extLst>
          </p:cNvPr>
          <p:cNvSpPr txBox="1"/>
          <p:nvPr/>
        </p:nvSpPr>
        <p:spPr>
          <a:xfrm>
            <a:off x="383177" y="6407705"/>
            <a:ext cx="726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some ASHRAE fundamentals book (forgot to write down)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8EBF2-20C7-40F9-99F8-09F0B6933BCA}"/>
              </a:ext>
            </a:extLst>
          </p:cNvPr>
          <p:cNvSpPr txBox="1"/>
          <p:nvPr/>
        </p:nvSpPr>
        <p:spPr>
          <a:xfrm>
            <a:off x="2825931" y="79023"/>
            <a:ext cx="758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3D shapes as descriptors of fluid properties</a:t>
            </a:r>
          </a:p>
        </p:txBody>
      </p:sp>
    </p:spTree>
    <p:extLst>
      <p:ext uri="{BB962C8B-B14F-4D97-AF65-F5344CB8AC3E}">
        <p14:creationId xmlns:p14="http://schemas.microsoft.com/office/powerpoint/2010/main" val="2260351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">
            <a:extLst>
              <a:ext uri="{FF2B5EF4-FFF2-40B4-BE49-F238E27FC236}">
                <a16:creationId xmlns:a16="http://schemas.microsoft.com/office/drawing/2014/main" id="{D1AC69A2-1E08-42A5-BE1C-5D6527F4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8364"/>
            <a:ext cx="7933088" cy="55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8">
            <a:extLst>
              <a:ext uri="{FF2B5EF4-FFF2-40B4-BE49-F238E27FC236}">
                <a16:creationId xmlns:a16="http://schemas.microsoft.com/office/drawing/2014/main" id="{66F9C97E-B1E9-4379-96A3-DE4141674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48" y="2116315"/>
            <a:ext cx="5266707" cy="465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33A252B0-A793-409E-82C4-D6CB7D46A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57" y="190886"/>
            <a:ext cx="622959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r>
              <a:rPr kumimoji="0" lang="cs-CZ" altLang="en-US" sz="16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 heat pumps  </a:t>
            </a:r>
            <a:r>
              <a:rPr kumimoji="0" lang="cs-CZ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efficiencies described in numerical and analytical form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8721607-9C5F-4FC2-B41D-96BD31D84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84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cs-CZ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C19D693-11A9-4A7A-93A1-A187F6C4F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511" y="916692"/>
            <a:ext cx="4408311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r>
              <a:rPr kumimoji="0" lang="cs-CZ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 profile of electric heat-pump (Remko Quantum)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F9CDB56-F71F-449C-8E31-8501D2865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134" y="6288864"/>
            <a:ext cx="2698044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r>
              <a:rPr kumimoji="0" lang="cs-CZ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External dry bulb temperature °C</a:t>
            </a:r>
            <a:endParaRPr kumimoji="0" lang="en-US" altLang="en-US" sz="2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A7CAE01-5607-4542-BB6A-54BB718D40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204203" y="5035172"/>
            <a:ext cx="1619863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r>
              <a:rPr kumimoji="0" lang="cs-CZ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 [ kWh / kWe ]</a:t>
            </a:r>
            <a:endParaRPr kumimoji="0" lang="en-US" altLang="en-US" sz="2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E3DDE0C-1D72-4A1E-BEB9-EBD2B41A0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698" y="850090"/>
            <a:ext cx="3870946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r>
              <a:rPr lang="cs-CZ" altLang="en-US" sz="1600">
                <a:latin typeface="Arial Narrow" panose="020B0606020202030204" pitchFamily="34" charset="0"/>
                <a:cs typeface="Times New Roman" panose="02020603050405020304" pitchFamily="18" charset="0"/>
              </a:rPr>
              <a:t>LCWT – leaving condenser water temperature</a:t>
            </a:r>
            <a:endParaRPr kumimoji="0" lang="en-US" altLang="en-US" sz="2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BC9EE8-DC0B-41AD-A6C5-65332FA4F94C}"/>
              </a:ext>
            </a:extLst>
          </p:cNvPr>
          <p:cNvSpPr/>
          <p:nvPr/>
        </p:nvSpPr>
        <p:spPr>
          <a:xfrm>
            <a:off x="354695" y="0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1 COMPRESSORS</a:t>
            </a:r>
          </a:p>
        </p:txBody>
      </p:sp>
    </p:spTree>
    <p:extLst>
      <p:ext uri="{BB962C8B-B14F-4D97-AF65-F5344CB8AC3E}">
        <p14:creationId xmlns:p14="http://schemas.microsoft.com/office/powerpoint/2010/main" val="1769974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EA49A8-43E4-4955-9D7D-4D7228162A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9" y="1029253"/>
            <a:ext cx="7788770" cy="5518289"/>
          </a:xfrm>
          <a:prstGeom prst="rect">
            <a:avLst/>
          </a:prstGeom>
          <a:noFill/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33A252B0-A793-409E-82C4-D6CB7D46A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4897" y="217775"/>
            <a:ext cx="589456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r>
              <a:rPr kumimoji="0" lang="cs-CZ" altLang="en-US" sz="16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 heat pumps  </a:t>
            </a:r>
            <a:r>
              <a:rPr kumimoji="0" lang="cs-CZ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efficiencies described in numerical and analytical form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8721607-9C5F-4FC2-B41D-96BD31D84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84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cs-CZ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C19D693-11A9-4A7A-93A1-A187F6C4F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876" y="1064523"/>
            <a:ext cx="4408311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r>
              <a:rPr kumimoji="0" lang="cs-CZ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 profile of gas heat-pump (Yanmar)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F9CDB56-F71F-449C-8E31-8501D2865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134" y="6288864"/>
            <a:ext cx="2698044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r>
              <a:rPr kumimoji="0" lang="cs-CZ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External dry bulb temperature °C</a:t>
            </a:r>
            <a:endParaRPr kumimoji="0" lang="en-US" altLang="en-US" sz="2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A7CAE01-5607-4542-BB6A-54BB718D40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204203" y="5035172"/>
            <a:ext cx="1619863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r>
              <a:rPr kumimoji="0" lang="cs-CZ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 [ kWh / kWe ]</a:t>
            </a:r>
            <a:endParaRPr kumimoji="0" lang="en-US" altLang="en-US" sz="2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E3DDE0C-1D72-4A1E-BEB9-EBD2B41A0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698" y="850090"/>
            <a:ext cx="3870946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60475" algn="l"/>
              </a:tabLst>
            </a:pPr>
            <a:r>
              <a:rPr lang="cs-CZ" altLang="en-US" sz="1600">
                <a:latin typeface="Arial Narrow" panose="020B0606020202030204" pitchFamily="34" charset="0"/>
                <a:cs typeface="Times New Roman" panose="02020603050405020304" pitchFamily="18" charset="0"/>
              </a:rPr>
              <a:t>LCWT – leaving condenser water temperature</a:t>
            </a:r>
            <a:endParaRPr kumimoji="0" lang="en-US" altLang="en-US" sz="2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7617EC-4AD6-413E-A9F7-72F6FCF62F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756" y="2139335"/>
            <a:ext cx="5348663" cy="463313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452747-48BA-4245-B304-45A3F1D4E218}"/>
              </a:ext>
            </a:extLst>
          </p:cNvPr>
          <p:cNvSpPr/>
          <p:nvPr/>
        </p:nvSpPr>
        <p:spPr>
          <a:xfrm>
            <a:off x="367926" y="9941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1 COMPRESSORS</a:t>
            </a:r>
          </a:p>
        </p:txBody>
      </p:sp>
    </p:spTree>
    <p:extLst>
      <p:ext uri="{BB962C8B-B14F-4D97-AF65-F5344CB8AC3E}">
        <p14:creationId xmlns:p14="http://schemas.microsoft.com/office/powerpoint/2010/main" val="13544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B95723-CAC7-4226-8119-518003577AE8}"/>
              </a:ext>
            </a:extLst>
          </p:cNvPr>
          <p:cNvSpPr/>
          <p:nvPr/>
        </p:nvSpPr>
        <p:spPr>
          <a:xfrm>
            <a:off x="5361133" y="3629829"/>
            <a:ext cx="3278458" cy="87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/>
              <a:t>And looks for product </a:t>
            </a:r>
            <a:r>
              <a:rPr lang="cs-CZ" dirty="0" err="1"/>
              <a:t>parameters</a:t>
            </a:r>
            <a:endParaRPr lang="cs-CZ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5F438A-56F0-4F3B-8C29-F6844164DB5D}"/>
              </a:ext>
            </a:extLst>
          </p:cNvPr>
          <p:cNvSpPr/>
          <p:nvPr/>
        </p:nvSpPr>
        <p:spPr>
          <a:xfrm>
            <a:off x="5372083" y="4978468"/>
            <a:ext cx="3278458" cy="87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/>
              <a:t>Aligns products and parameters to </a:t>
            </a:r>
            <a:r>
              <a:rPr lang="cs-CZ" dirty="0" err="1"/>
              <a:t>particular</a:t>
            </a:r>
            <a:r>
              <a:rPr lang="cs-CZ" dirty="0"/>
              <a:t> </a:t>
            </a:r>
            <a:r>
              <a:rPr lang="cs-CZ" dirty="0" err="1"/>
              <a:t>system</a:t>
            </a:r>
            <a:r>
              <a:rPr lang="cs-CZ" dirty="0"/>
              <a:t> design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E7C004-8961-4AE6-8A22-F07518F87B27}"/>
              </a:ext>
            </a:extLst>
          </p:cNvPr>
          <p:cNvSpPr/>
          <p:nvPr/>
        </p:nvSpPr>
        <p:spPr>
          <a:xfrm>
            <a:off x="350983" y="1471449"/>
            <a:ext cx="3278458" cy="1361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/>
              <a:t>Designer finds out how much cooling and heating energy and ventilated air building needs</a:t>
            </a:r>
            <a:endParaRPr lang="cs-CZ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296C20-5CC9-41E6-AFFD-1E08C6135637}"/>
              </a:ext>
            </a:extLst>
          </p:cNvPr>
          <p:cNvSpPr/>
          <p:nvPr/>
        </p:nvSpPr>
        <p:spPr>
          <a:xfrm>
            <a:off x="5167971" y="2651102"/>
            <a:ext cx="3278458" cy="504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/>
              <a:t>Designer looks for products</a:t>
            </a:r>
            <a:endParaRPr lang="cs-CZ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409AE2-DD01-412F-9B5F-C9C4A7898E7A}"/>
              </a:ext>
            </a:extLst>
          </p:cNvPr>
          <p:cNvSpPr/>
          <p:nvPr/>
        </p:nvSpPr>
        <p:spPr>
          <a:xfrm>
            <a:off x="5001041" y="1600200"/>
            <a:ext cx="4020542" cy="504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/>
              <a:t>Designer define building systems (topology, capacities… )</a:t>
            </a:r>
            <a:endParaRPr lang="cs-CZ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FC222D-9359-49B0-9A00-F9E1DC4FD153}"/>
              </a:ext>
            </a:extLst>
          </p:cNvPr>
          <p:cNvSpPr/>
          <p:nvPr/>
        </p:nvSpPr>
        <p:spPr>
          <a:xfrm>
            <a:off x="3922695" y="1600200"/>
            <a:ext cx="785091" cy="504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07B2749-7DFB-4810-8ACD-582E99501BC4}"/>
              </a:ext>
            </a:extLst>
          </p:cNvPr>
          <p:cNvSpPr/>
          <p:nvPr/>
        </p:nvSpPr>
        <p:spPr>
          <a:xfrm rot="5400000">
            <a:off x="6697745" y="2125651"/>
            <a:ext cx="392544" cy="504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2A8FF25-E13E-4425-AB50-EB25AF084B6B}"/>
              </a:ext>
            </a:extLst>
          </p:cNvPr>
          <p:cNvSpPr/>
          <p:nvPr/>
        </p:nvSpPr>
        <p:spPr>
          <a:xfrm rot="5400000">
            <a:off x="6697745" y="3140465"/>
            <a:ext cx="392544" cy="504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3BD52D-CBFE-4EAE-AFB1-5D23F1DA8738}"/>
              </a:ext>
            </a:extLst>
          </p:cNvPr>
          <p:cNvSpPr/>
          <p:nvPr/>
        </p:nvSpPr>
        <p:spPr>
          <a:xfrm rot="5400000">
            <a:off x="6804090" y="4530106"/>
            <a:ext cx="392544" cy="504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D11-A70C-40D7-A4B0-20B4C4DBC5B8}"/>
              </a:ext>
            </a:extLst>
          </p:cNvPr>
          <p:cNvSpPr txBox="1"/>
          <p:nvPr/>
        </p:nvSpPr>
        <p:spPr>
          <a:xfrm>
            <a:off x="3076575" y="352425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/>
              <a:t>Workflow is simple</a:t>
            </a:r>
            <a:endParaRPr lang="en-US" sz="2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504318-0AB5-416F-A42E-D2F7CFD4250E}"/>
              </a:ext>
            </a:extLst>
          </p:cNvPr>
          <p:cNvSpPr/>
          <p:nvPr/>
        </p:nvSpPr>
        <p:spPr>
          <a:xfrm>
            <a:off x="1036782" y="5007088"/>
            <a:ext cx="3278458" cy="87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/>
              <a:t>Maybe he estimates energy consumptions</a:t>
            </a:r>
            <a:endParaRPr lang="cs-CZ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A085B6D-47F7-4D84-9862-C29A21B262AC}"/>
              </a:ext>
            </a:extLst>
          </p:cNvPr>
          <p:cNvSpPr/>
          <p:nvPr/>
        </p:nvSpPr>
        <p:spPr>
          <a:xfrm rot="10800000">
            <a:off x="4451116" y="5192044"/>
            <a:ext cx="785091" cy="504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0015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8D905B-F202-4E96-A35E-6AB8D7CD35FE}"/>
              </a:ext>
            </a:extLst>
          </p:cNvPr>
          <p:cNvSpPr txBox="1"/>
          <p:nvPr/>
        </p:nvSpPr>
        <p:spPr>
          <a:xfrm>
            <a:off x="129926" y="0"/>
            <a:ext cx="3756274" cy="14060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80F2D-02A7-4A3B-915E-8D7BF0E8E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196" y="365125"/>
            <a:ext cx="6667500" cy="617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9F278-F90A-47DF-A003-E8C3803B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62" y="675414"/>
            <a:ext cx="10515600" cy="1325563"/>
          </a:xfrm>
        </p:spPr>
        <p:txBody>
          <a:bodyPr/>
          <a:lstStyle/>
          <a:p>
            <a:r>
              <a:rPr lang="cs-CZ" dirty="0"/>
              <a:t>HEAT-PUMPS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EAFF18-86D4-4F38-96CB-64FD7CD3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92001" y="3490644"/>
            <a:ext cx="7040166" cy="3002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E2E829-4FBC-4C4A-AFC1-0BA74B61D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4" y="1406007"/>
            <a:ext cx="4166896" cy="2025574"/>
          </a:xfrm>
          <a:prstGeom prst="rect">
            <a:avLst/>
          </a:prstGeom>
        </p:spPr>
      </p:pic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BDED01B6-6470-46CD-813E-F684B33B6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26" y="670606"/>
            <a:ext cx="1021924" cy="691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7FFEE-AA40-4276-89AF-51ED57089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57" y="3118760"/>
            <a:ext cx="4785986" cy="3278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E748A7-3F4D-4A51-8720-04220B65DE0A}"/>
              </a:ext>
            </a:extLst>
          </p:cNvPr>
          <p:cNvSpPr txBox="1"/>
          <p:nvPr/>
        </p:nvSpPr>
        <p:spPr>
          <a:xfrm>
            <a:off x="284086" y="32047"/>
            <a:ext cx="595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example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complicated</a:t>
            </a:r>
            <a:r>
              <a:rPr lang="cs-CZ" dirty="0"/>
              <a:t> </a:t>
            </a:r>
            <a:r>
              <a:rPr lang="cs-CZ" dirty="0" err="1"/>
              <a:t>product</a:t>
            </a:r>
            <a:r>
              <a:rPr lang="cs-CZ" dirty="0"/>
              <a:t> </a:t>
            </a:r>
            <a:r>
              <a:rPr lang="cs-CZ" dirty="0" err="1"/>
              <a:t>parameters</a:t>
            </a:r>
            <a:r>
              <a:rPr lang="cs-CZ" dirty="0"/>
              <a:t>:</a:t>
            </a:r>
          </a:p>
          <a:p>
            <a:r>
              <a:rPr lang="cs-CZ" dirty="0" err="1"/>
              <a:t>compressor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781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C4FEF5-A27C-4718-88AA-ADEA67FD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196541"/>
            <a:ext cx="11220449" cy="566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B14D8-A470-417B-99A4-CF6088071B0E}"/>
              </a:ext>
            </a:extLst>
          </p:cNvPr>
          <p:cNvSpPr txBox="1"/>
          <p:nvPr/>
        </p:nvSpPr>
        <p:spPr>
          <a:xfrm>
            <a:off x="2798685" y="70147"/>
            <a:ext cx="824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Operation properties of products with Rankine-carnot cycle circuits</a:t>
            </a:r>
          </a:p>
          <a:p>
            <a:r>
              <a:rPr lang="cs-CZ"/>
              <a:t>Electrict heat pumps and chillers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957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D186-0043-4382-9D42-F1C2732A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125" y="390300"/>
            <a:ext cx="10392000" cy="1087934"/>
          </a:xfrm>
        </p:spPr>
        <p:txBody>
          <a:bodyPr/>
          <a:lstStyle/>
          <a:p>
            <a:r>
              <a:rPr lang="cs-CZ"/>
              <a:t>What properties do they need to have common ?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C8F6C-1E07-4BE5-B6C4-6A353220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1125" y="1269092"/>
            <a:ext cx="6549750" cy="2788558"/>
          </a:xfrm>
        </p:spPr>
        <p:txBody>
          <a:bodyPr/>
          <a:lstStyle/>
          <a:p>
            <a:r>
              <a:rPr lang="cs-CZ"/>
              <a:t>They work with the same medium properties</a:t>
            </a:r>
          </a:p>
          <a:p>
            <a:r>
              <a:rPr lang="cs-CZ"/>
              <a:t>	- temperatures</a:t>
            </a:r>
          </a:p>
          <a:p>
            <a:r>
              <a:rPr lang="cs-CZ"/>
              <a:t>	- fluid movements in ducts/pipes</a:t>
            </a:r>
          </a:p>
          <a:p>
            <a:r>
              <a:rPr lang="cs-CZ"/>
              <a:t>		-direction</a:t>
            </a:r>
          </a:p>
          <a:p>
            <a:r>
              <a:rPr lang="cs-CZ"/>
              <a:t>		-volume flow</a:t>
            </a:r>
          </a:p>
          <a:p>
            <a:r>
              <a:rPr lang="cs-CZ"/>
              <a:t>		-friction (pressure drop)</a:t>
            </a:r>
          </a:p>
          <a:p>
            <a:r>
              <a:rPr lang="cs-CZ"/>
              <a:t>		-pressure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053F1-5CE9-435F-920A-24EC57CC4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9"/>
          <a:stretch/>
        </p:blipFill>
        <p:spPr>
          <a:xfrm>
            <a:off x="4525020" y="4988696"/>
            <a:ext cx="2970509" cy="1869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64D32-E403-47EC-8B13-78C9EE5DB8D9}"/>
              </a:ext>
            </a:extLst>
          </p:cNvPr>
          <p:cNvSpPr txBox="1"/>
          <p:nvPr/>
        </p:nvSpPr>
        <p:spPr>
          <a:xfrm>
            <a:off x="4162425" y="4619625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Example: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D155E-B134-40E0-868B-DF273BB99FC4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2 OPERATION PARAMS.</a:t>
            </a:r>
          </a:p>
        </p:txBody>
      </p:sp>
    </p:spTree>
    <p:extLst>
      <p:ext uri="{BB962C8B-B14F-4D97-AF65-F5344CB8AC3E}">
        <p14:creationId xmlns:p14="http://schemas.microsoft.com/office/powerpoint/2010/main" val="2320747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7063-13A6-4F1F-BAAA-C3C761F3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963" y="1104900"/>
            <a:ext cx="8472962" cy="5726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4338DE-1878-48F0-87AD-3682FFEB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9" y="4653755"/>
            <a:ext cx="4680554" cy="2157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F212E-ADE4-46E9-859A-AAE64A62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850" y="152175"/>
            <a:ext cx="10392000" cy="1087934"/>
          </a:xfrm>
        </p:spPr>
        <p:txBody>
          <a:bodyPr/>
          <a:lstStyle/>
          <a:p>
            <a:r>
              <a:rPr lang="cs-CZ"/>
              <a:t>Example : </a:t>
            </a:r>
            <a:br>
              <a:rPr lang="cs-CZ"/>
            </a:br>
            <a:r>
              <a:rPr lang="cs-CZ"/>
              <a:t>FCU unit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6663-B74B-4A51-B377-D584BF379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2175"/>
            <a:ext cx="5876925" cy="3528000"/>
          </a:xfrm>
        </p:spPr>
        <p:txBody>
          <a:bodyPr>
            <a:normAutofit/>
          </a:bodyPr>
          <a:lstStyle/>
          <a:p>
            <a:r>
              <a:rPr lang="cs-CZ" sz="1400"/>
              <a:t>Basic (static) parameters: weight, name, connection diameters, dimensions of FCU ,  Dimensions of service space…</a:t>
            </a:r>
          </a:p>
          <a:p>
            <a:r>
              <a:rPr lang="cs-CZ" sz="1400"/>
              <a:t>But operational parameters :         (in DESIGN and OPERATION afterwards)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93A0682-CA48-414F-BA57-FCA1FB779F02}"/>
              </a:ext>
            </a:extLst>
          </p:cNvPr>
          <p:cNvSpPr/>
          <p:nvPr/>
        </p:nvSpPr>
        <p:spPr>
          <a:xfrm>
            <a:off x="12699" y="3237457"/>
            <a:ext cx="896465" cy="885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/>
              <a:t>Air parameters</a:t>
            </a:r>
            <a:endParaRPr lang="en-US" sz="11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7B040-1FD4-400F-9815-BFD695484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9"/>
          <a:stretch/>
        </p:blipFill>
        <p:spPr>
          <a:xfrm>
            <a:off x="880828" y="2727135"/>
            <a:ext cx="3028949" cy="190608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EFF4BDD-761D-4646-8317-A613143E1CE7}"/>
              </a:ext>
            </a:extLst>
          </p:cNvPr>
          <p:cNvSpPr/>
          <p:nvPr/>
        </p:nvSpPr>
        <p:spPr>
          <a:xfrm>
            <a:off x="3358766" y="3161518"/>
            <a:ext cx="1486568" cy="885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/>
              <a:t>Air parameters</a:t>
            </a:r>
            <a:endParaRPr lang="en-US" sz="11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6931B5A-8B65-4942-AF2F-BABEA66D4425}"/>
              </a:ext>
            </a:extLst>
          </p:cNvPr>
          <p:cNvSpPr/>
          <p:nvPr/>
        </p:nvSpPr>
        <p:spPr>
          <a:xfrm rot="13896515">
            <a:off x="1109580" y="2739741"/>
            <a:ext cx="555137" cy="330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800"/>
              <a:t>water</a:t>
            </a:r>
            <a:endParaRPr lang="en-US" sz="8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9E51851-B0BC-405C-88F0-5A0C5C6C4219}"/>
              </a:ext>
            </a:extLst>
          </p:cNvPr>
          <p:cNvSpPr/>
          <p:nvPr/>
        </p:nvSpPr>
        <p:spPr>
          <a:xfrm rot="3186098">
            <a:off x="1408443" y="2606337"/>
            <a:ext cx="555137" cy="330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800"/>
              <a:t>water</a:t>
            </a:r>
            <a:endParaRPr lang="en-US" sz="8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42DD82-D5A3-4193-AF7B-FEFD2FFBB045}"/>
              </a:ext>
            </a:extLst>
          </p:cNvPr>
          <p:cNvSpPr/>
          <p:nvPr/>
        </p:nvSpPr>
        <p:spPr>
          <a:xfrm rot="13896515">
            <a:off x="1679441" y="2393263"/>
            <a:ext cx="555137" cy="3306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800"/>
              <a:t>water</a:t>
            </a:r>
            <a:endParaRPr lang="en-US" sz="8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A5D4D0D-EB50-4E47-9815-666735243022}"/>
              </a:ext>
            </a:extLst>
          </p:cNvPr>
          <p:cNvSpPr/>
          <p:nvPr/>
        </p:nvSpPr>
        <p:spPr>
          <a:xfrm rot="3186098">
            <a:off x="1978304" y="2259859"/>
            <a:ext cx="555137" cy="3306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800"/>
              <a:t>water</a:t>
            </a:r>
            <a:endParaRPr lang="en-US" sz="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116675-C15C-42A8-9FED-24245041E63A}"/>
              </a:ext>
            </a:extLst>
          </p:cNvPr>
          <p:cNvSpPr/>
          <p:nvPr/>
        </p:nvSpPr>
        <p:spPr>
          <a:xfrm>
            <a:off x="1345180" y="4111581"/>
            <a:ext cx="1044690" cy="9288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/>
              <a:t>Fan speed</a:t>
            </a:r>
          </a:p>
          <a:p>
            <a:pPr algn="ctr"/>
            <a:r>
              <a:rPr lang="cs-CZ" sz="1050"/>
              <a:t>Cool cap tot</a:t>
            </a:r>
          </a:p>
          <a:p>
            <a:pPr algn="ctr"/>
            <a:r>
              <a:rPr lang="cs-CZ" sz="1050"/>
              <a:t>Cool cap sens</a:t>
            </a:r>
          </a:p>
          <a:p>
            <a:pPr algn="ctr"/>
            <a:r>
              <a:rPr lang="cs-CZ" sz="1050"/>
              <a:t>Heat cap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1F7D7F-18F8-4548-A15C-E198516B089A}"/>
              </a:ext>
            </a:extLst>
          </p:cNvPr>
          <p:cNvSpPr/>
          <p:nvPr/>
        </p:nvSpPr>
        <p:spPr>
          <a:xfrm>
            <a:off x="3161674" y="4100638"/>
            <a:ext cx="1486568" cy="413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/>
              <a:t>Volume flow m3/h</a:t>
            </a:r>
          </a:p>
          <a:p>
            <a:pPr algn="ctr"/>
            <a:r>
              <a:rPr lang="cs-CZ" sz="1050"/>
              <a:t>Supply pressure Pa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97A6F8-1BF4-4534-965B-84DC30592804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2 OPERATION PARAMS.</a:t>
            </a:r>
          </a:p>
        </p:txBody>
      </p:sp>
    </p:spTree>
    <p:extLst>
      <p:ext uri="{BB962C8B-B14F-4D97-AF65-F5344CB8AC3E}">
        <p14:creationId xmlns:p14="http://schemas.microsoft.com/office/powerpoint/2010/main" val="85436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20FBEA-8CE1-4FBD-8A90-1A83EE039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64" y="198781"/>
            <a:ext cx="4248323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9F47-C3FB-40FA-9A73-7DFEEE37D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47"/>
          <a:stretch/>
        </p:blipFill>
        <p:spPr>
          <a:xfrm>
            <a:off x="0" y="1179794"/>
            <a:ext cx="3874439" cy="3981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5108EF-3F63-4D5F-8EA7-072D1D0838FA}"/>
              </a:ext>
            </a:extLst>
          </p:cNvPr>
          <p:cNvSpPr txBox="1"/>
          <p:nvPr/>
        </p:nvSpPr>
        <p:spPr>
          <a:xfrm>
            <a:off x="3874439" y="35431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effectLst/>
              </a:rPr>
              <a:t>Technical description</a:t>
            </a:r>
          </a:p>
          <a:p>
            <a:pPr algn="l"/>
            <a:r>
              <a:rPr lang="en-US" b="1" i="0">
                <a:effectLst/>
              </a:rPr>
              <a:t>Application:</a:t>
            </a:r>
          </a:p>
          <a:p>
            <a:pPr algn="l"/>
            <a:r>
              <a:rPr lang="en-US" b="0" i="0">
                <a:effectLst/>
              </a:rPr>
              <a:t>Heating and cooling systems.</a:t>
            </a:r>
          </a:p>
          <a:p>
            <a:pPr algn="l"/>
            <a:r>
              <a:rPr lang="en-US" b="1" i="0">
                <a:effectLst/>
              </a:rPr>
              <a:t>Functions:</a:t>
            </a:r>
          </a:p>
          <a:p>
            <a:pPr algn="l"/>
            <a:r>
              <a:rPr lang="en-US" b="0" i="0">
                <a:effectLst/>
              </a:rPr>
              <a:t>Control</a:t>
            </a:r>
            <a:br>
              <a:rPr lang="en-US" b="0" i="0">
                <a:effectLst/>
              </a:rPr>
            </a:br>
            <a:r>
              <a:rPr lang="en-US" b="0" i="0">
                <a:effectLst/>
              </a:rPr>
              <a:t>Balancing</a:t>
            </a:r>
            <a:br>
              <a:rPr lang="en-US" b="0" i="0">
                <a:effectLst/>
              </a:rPr>
            </a:br>
            <a:r>
              <a:rPr lang="en-US" b="0" i="0">
                <a:effectLst/>
              </a:rPr>
              <a:t>Pre-setting</a:t>
            </a:r>
            <a:br>
              <a:rPr lang="en-US" b="0" i="0">
                <a:effectLst/>
              </a:rPr>
            </a:br>
            <a:r>
              <a:rPr lang="en-US" b="0" i="0">
                <a:effectLst/>
              </a:rPr>
              <a:t>Measuring</a:t>
            </a:r>
            <a:br>
              <a:rPr lang="en-US" b="0" i="0">
                <a:effectLst/>
              </a:rPr>
            </a:br>
            <a:r>
              <a:rPr lang="en-US" b="0" i="0">
                <a:effectLst/>
              </a:rPr>
              <a:t>Shut-off </a:t>
            </a:r>
            <a:endParaRPr lang="cs-CZ" b="0" i="0">
              <a:effectLst/>
            </a:endParaRPr>
          </a:p>
          <a:p>
            <a:pPr algn="l"/>
            <a:r>
              <a:rPr lang="en-US" sz="1400" b="0" i="0">
                <a:effectLst/>
              </a:rPr>
              <a:t>(for isolation during system maintenance)</a:t>
            </a:r>
          </a:p>
          <a:p>
            <a:pPr algn="l"/>
            <a:r>
              <a:rPr lang="en-US" b="1" i="0">
                <a:effectLst/>
              </a:rPr>
              <a:t>Dimensions:</a:t>
            </a:r>
          </a:p>
          <a:p>
            <a:pPr algn="l"/>
            <a:r>
              <a:rPr lang="en-US" b="0" i="0">
                <a:effectLst/>
              </a:rPr>
              <a:t>DN 15-25</a:t>
            </a:r>
          </a:p>
          <a:p>
            <a:pPr algn="l"/>
            <a:r>
              <a:rPr lang="en-US" b="1" i="0">
                <a:effectLst/>
              </a:rPr>
              <a:t>Pressure class:</a:t>
            </a:r>
          </a:p>
          <a:p>
            <a:pPr algn="l"/>
            <a:r>
              <a:rPr lang="en-US" b="0" i="0">
                <a:effectLst/>
              </a:rPr>
              <a:t>PN 16</a:t>
            </a:r>
          </a:p>
          <a:p>
            <a:pPr algn="l"/>
            <a:r>
              <a:rPr lang="en-US" b="1" i="0">
                <a:effectLst/>
              </a:rPr>
              <a:t>Temperature:</a:t>
            </a:r>
          </a:p>
          <a:p>
            <a:pPr algn="l"/>
            <a:r>
              <a:rPr lang="en-US" b="0" i="0">
                <a:effectLst/>
              </a:rPr>
              <a:t>Max. working temperature: 120°C</a:t>
            </a:r>
            <a:br>
              <a:rPr lang="en-US" b="0" i="0">
                <a:effectLst/>
              </a:rPr>
            </a:br>
            <a:r>
              <a:rPr lang="en-US" b="0" i="0">
                <a:effectLst/>
              </a:rPr>
              <a:t>Min. working temperature: -20°C</a:t>
            </a:r>
          </a:p>
          <a:p>
            <a:pPr algn="l"/>
            <a:r>
              <a:rPr lang="en-US" b="1" i="0">
                <a:effectLst/>
              </a:rPr>
              <a:t>Media:</a:t>
            </a:r>
          </a:p>
          <a:p>
            <a:pPr algn="l"/>
            <a:r>
              <a:rPr lang="en-US" b="0" i="0">
                <a:effectLst/>
              </a:rPr>
              <a:t>Water or neutral fluids, water-glycol mixtures (0-57%).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B6DDF-532A-4753-974E-894D5647A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70514"/>
            <a:ext cx="3752850" cy="652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79116B-D8A8-4646-BFD6-CDF37AD1B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425" y="3081169"/>
            <a:ext cx="2634051" cy="20325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6A69D4-6854-4CF6-9038-B8C03A7FC9CF}"/>
              </a:ext>
            </a:extLst>
          </p:cNvPr>
          <p:cNvSpPr txBox="1"/>
          <p:nvPr/>
        </p:nvSpPr>
        <p:spPr>
          <a:xfrm>
            <a:off x="0" y="6261381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/>
              <a:t>Source: </a:t>
            </a:r>
          </a:p>
          <a:p>
            <a:r>
              <a:rPr lang="cs-CZ" sz="1200"/>
              <a:t>manual TBV-CM_EN_MAIN</a:t>
            </a:r>
            <a:endParaRPr lang="en-US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83337-EE29-4BAB-8A57-6A70FBF07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426" y="5534298"/>
            <a:ext cx="1738312" cy="5585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E6759D-F8F1-4D20-ABCD-A9F22518C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775" y="5245139"/>
            <a:ext cx="5672137" cy="155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68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2E1755-FFD1-4444-844C-91F8F9BE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3" y="844847"/>
            <a:ext cx="8520113" cy="3332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9F47-C3FB-40FA-9A73-7DFEEE37D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47"/>
          <a:stretch/>
        </p:blipFill>
        <p:spPr>
          <a:xfrm>
            <a:off x="0" y="1179795"/>
            <a:ext cx="2576403" cy="2647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83337-EE29-4BAB-8A57-6A70FBF07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6261381"/>
            <a:ext cx="1738312" cy="5585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B6DDF-532A-4753-974E-894D5647A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6" y="3827441"/>
            <a:ext cx="2495549" cy="433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AB9481-A531-4316-BCAB-7B6E7EE8CA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0"/>
          <a:stretch/>
        </p:blipFill>
        <p:spPr>
          <a:xfrm>
            <a:off x="3167062" y="3968100"/>
            <a:ext cx="8831256" cy="288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5BD843-E619-4F22-9A5E-DEC0BA220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5" y="0"/>
            <a:ext cx="4271962" cy="8924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4AA297-5283-42CC-9F1C-3381E8635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874" y="84843"/>
            <a:ext cx="2162175" cy="1001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5CD352-E2E3-40FB-9989-9AB6C796D162}"/>
              </a:ext>
            </a:extLst>
          </p:cNvPr>
          <p:cNvSpPr txBox="1"/>
          <p:nvPr/>
        </p:nvSpPr>
        <p:spPr>
          <a:xfrm>
            <a:off x="40426" y="5504526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/>
              <a:t>Source: </a:t>
            </a:r>
          </a:p>
          <a:p>
            <a:r>
              <a:rPr lang="cs-CZ" sz="1200"/>
              <a:t>manual TBV-CM_EN_MAIN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0941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F9F47-C3FB-40FA-9A73-7DFEEE37D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47"/>
          <a:stretch/>
        </p:blipFill>
        <p:spPr>
          <a:xfrm>
            <a:off x="0" y="1179795"/>
            <a:ext cx="2576403" cy="2647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83337-EE29-4BAB-8A57-6A70FBF07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261381"/>
            <a:ext cx="1738312" cy="5585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B6DDF-532A-4753-974E-894D5647A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6" y="3827441"/>
            <a:ext cx="2495549" cy="433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F3EC2-694A-4B05-8529-BFEC71EFE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097" y="0"/>
            <a:ext cx="445947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B26BF-9509-45D1-8E8D-0700B4BCCBEA}"/>
              </a:ext>
            </a:extLst>
          </p:cNvPr>
          <p:cNvSpPr txBox="1"/>
          <p:nvPr/>
        </p:nvSpPr>
        <p:spPr>
          <a:xfrm>
            <a:off x="40426" y="5504526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/>
              <a:t>Source: </a:t>
            </a:r>
          </a:p>
          <a:p>
            <a:r>
              <a:rPr lang="cs-CZ" sz="1200"/>
              <a:t>manual TBV-CM_EN_MAIN</a:t>
            </a:r>
            <a:endParaRPr lang="en-US" sz="12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6025F1-F8BA-4EEF-92CF-4A00E0D26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254" y="4498518"/>
            <a:ext cx="6539571" cy="7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70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rrow: Down 32">
            <a:extLst>
              <a:ext uri="{FF2B5EF4-FFF2-40B4-BE49-F238E27FC236}">
                <a16:creationId xmlns:a16="http://schemas.microsoft.com/office/drawing/2014/main" id="{AF0BE89C-5B26-41C2-8E08-DFFF1B2E20EF}"/>
              </a:ext>
            </a:extLst>
          </p:cNvPr>
          <p:cNvSpPr/>
          <p:nvPr/>
        </p:nvSpPr>
        <p:spPr>
          <a:xfrm>
            <a:off x="10915008" y="5069747"/>
            <a:ext cx="342900" cy="104302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06E0B-D8FE-42D8-990D-BB357FBF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7D1F6-6607-4A3C-9561-E0A20280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1418808"/>
            <a:ext cx="6364418" cy="4693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5D89-D37B-4FB9-8DF5-A9934C71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99" y="219906"/>
            <a:ext cx="5372001" cy="1237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68B995-6AD0-427B-8465-AD23D314A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949" y="1543049"/>
            <a:ext cx="3574738" cy="2105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A07631-646A-478A-9DA4-3D739DE3390F}"/>
              </a:ext>
            </a:extLst>
          </p:cNvPr>
          <p:cNvSpPr/>
          <p:nvPr/>
        </p:nvSpPr>
        <p:spPr>
          <a:xfrm>
            <a:off x="5524499" y="2047876"/>
            <a:ext cx="1895475" cy="190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>
                <a:solidFill>
                  <a:schemeClr val="tx1"/>
                </a:solidFill>
              </a:rPr>
              <a:t>Accoustic power (source)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E1DD7-39B5-40FC-93C0-256C9FCEE9D4}"/>
              </a:ext>
            </a:extLst>
          </p:cNvPr>
          <p:cNvSpPr/>
          <p:nvPr/>
        </p:nvSpPr>
        <p:spPr>
          <a:xfrm>
            <a:off x="5524499" y="2688100"/>
            <a:ext cx="1895475" cy="190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>
                <a:solidFill>
                  <a:schemeClr val="tx1"/>
                </a:solidFill>
              </a:rPr>
              <a:t>Own noise of attenuator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6823E-EAA8-4C4A-A6D0-B59344DCFC16}"/>
              </a:ext>
            </a:extLst>
          </p:cNvPr>
          <p:cNvSpPr/>
          <p:nvPr/>
        </p:nvSpPr>
        <p:spPr>
          <a:xfrm>
            <a:off x="5524499" y="3269126"/>
            <a:ext cx="1895475" cy="462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>
                <a:solidFill>
                  <a:schemeClr val="tx1"/>
                </a:solidFill>
              </a:rPr>
              <a:t>Final acc.power including attenuation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044592-4719-467B-ADCE-E6030CFB5889}"/>
              </a:ext>
            </a:extLst>
          </p:cNvPr>
          <p:cNvSpPr/>
          <p:nvPr/>
        </p:nvSpPr>
        <p:spPr>
          <a:xfrm>
            <a:off x="5524499" y="3903584"/>
            <a:ext cx="1895475" cy="372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>
                <a:solidFill>
                  <a:schemeClr val="tx1"/>
                </a:solidFill>
              </a:rPr>
              <a:t>Difference with / w/o attenuator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2DE1C-2F11-40C1-BC2E-1EC4B727C1D6}"/>
              </a:ext>
            </a:extLst>
          </p:cNvPr>
          <p:cNvSpPr txBox="1"/>
          <p:nvPr/>
        </p:nvSpPr>
        <p:spPr>
          <a:xfrm>
            <a:off x="381000" y="6393672"/>
            <a:ext cx="9012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/>
              <a:t>Source: </a:t>
            </a:r>
            <a:r>
              <a:rPr lang="en-US" sz="1600"/>
              <a:t> </a:t>
            </a:r>
            <a:r>
              <a:rPr lang="cs-CZ" sz="1600"/>
              <a:t>excel selector Greif attenuator products, AHU unit parameters, Atrea manufacturer </a:t>
            </a:r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476D0B-C6CC-4B6D-850D-1674B5B41EC1}"/>
              </a:ext>
            </a:extLst>
          </p:cNvPr>
          <p:cNvSpPr/>
          <p:nvPr/>
        </p:nvSpPr>
        <p:spPr>
          <a:xfrm>
            <a:off x="5532706" y="4554726"/>
            <a:ext cx="1895475" cy="190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>
                <a:solidFill>
                  <a:schemeClr val="tx1"/>
                </a:solidFill>
              </a:rPr>
              <a:t>Duct attenuation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541307-719B-4C01-A11A-BE2307A594AC}"/>
              </a:ext>
            </a:extLst>
          </p:cNvPr>
          <p:cNvSpPr/>
          <p:nvPr/>
        </p:nvSpPr>
        <p:spPr>
          <a:xfrm>
            <a:off x="5524499" y="5189698"/>
            <a:ext cx="1895475" cy="190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>
                <a:solidFill>
                  <a:schemeClr val="tx1"/>
                </a:solidFill>
              </a:rPr>
              <a:t>Overall atenuation</a:t>
            </a:r>
            <a:endParaRPr lang="en-US" sz="110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8D2FDC-243E-4D4A-93EF-21640E460DAE}"/>
              </a:ext>
            </a:extLst>
          </p:cNvPr>
          <p:cNvGrpSpPr/>
          <p:nvPr/>
        </p:nvGrpSpPr>
        <p:grpSpPr>
          <a:xfrm>
            <a:off x="7724361" y="3991131"/>
            <a:ext cx="3780112" cy="1516766"/>
            <a:chOff x="7804418" y="4111082"/>
            <a:chExt cx="3780112" cy="151676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16FB619-E6C7-4095-9626-EE10DC269D69}"/>
                </a:ext>
              </a:extLst>
            </p:cNvPr>
            <p:cNvSpPr/>
            <p:nvPr/>
          </p:nvSpPr>
          <p:spPr>
            <a:xfrm>
              <a:off x="7804418" y="4111082"/>
              <a:ext cx="781050" cy="10786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100"/>
                <a:t>Noise source</a:t>
              </a:r>
              <a:endParaRPr lang="en-US" sz="110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C6B783-B4DC-4B12-A154-18289D905F9E}"/>
                </a:ext>
              </a:extLst>
            </p:cNvPr>
            <p:cNvSpPr/>
            <p:nvPr/>
          </p:nvSpPr>
          <p:spPr>
            <a:xfrm>
              <a:off x="8863418" y="4111082"/>
              <a:ext cx="781050" cy="107861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100"/>
                <a:t>Attenuator attenuation</a:t>
              </a:r>
              <a:endParaRPr lang="en-US" sz="110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5689936-A5B2-4F31-810D-79250441C0B9}"/>
                </a:ext>
              </a:extLst>
            </p:cNvPr>
            <p:cNvSpPr/>
            <p:nvPr/>
          </p:nvSpPr>
          <p:spPr>
            <a:xfrm>
              <a:off x="9831811" y="4111082"/>
              <a:ext cx="781050" cy="107861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100"/>
                <a:t>Duct attenuation</a:t>
              </a:r>
              <a:endParaRPr lang="en-US" sz="110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6112212-BF60-4C78-AD40-C6EEAD80EA7D}"/>
                </a:ext>
              </a:extLst>
            </p:cNvPr>
            <p:cNvSpPr/>
            <p:nvPr/>
          </p:nvSpPr>
          <p:spPr>
            <a:xfrm>
              <a:off x="10803480" y="4111082"/>
              <a:ext cx="781050" cy="107861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100"/>
                <a:t>Attenuated noise</a:t>
              </a:r>
              <a:endParaRPr lang="en-US" sz="1100"/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CB200EBA-0B89-4C7C-8AB8-CF3E1D9E4DC1}"/>
                </a:ext>
              </a:extLst>
            </p:cNvPr>
            <p:cNvSpPr/>
            <p:nvPr/>
          </p:nvSpPr>
          <p:spPr>
            <a:xfrm rot="16200000">
              <a:off x="8559888" y="4471842"/>
              <a:ext cx="342900" cy="33855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D0A54823-39E6-46F4-9E01-A9A0AD8287C5}"/>
                </a:ext>
              </a:extLst>
            </p:cNvPr>
            <p:cNvSpPr/>
            <p:nvPr/>
          </p:nvSpPr>
          <p:spPr>
            <a:xfrm rot="16200000">
              <a:off x="9582168" y="4471842"/>
              <a:ext cx="342900" cy="33855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9DA669D5-7AEF-4905-A196-F2BCA9F9ABB9}"/>
                </a:ext>
              </a:extLst>
            </p:cNvPr>
            <p:cNvSpPr/>
            <p:nvPr/>
          </p:nvSpPr>
          <p:spPr>
            <a:xfrm rot="16200000">
              <a:off x="10580550" y="4481331"/>
              <a:ext cx="342900" cy="33855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C06303D9-2AB0-448D-B8E7-646FCA717437}"/>
                </a:ext>
              </a:extLst>
            </p:cNvPr>
            <p:cNvSpPr/>
            <p:nvPr/>
          </p:nvSpPr>
          <p:spPr>
            <a:xfrm rot="16200000">
              <a:off x="9525000" y="3675223"/>
              <a:ext cx="342900" cy="356235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4194CC6-2D46-4745-A292-8ED1D6707772}"/>
                </a:ext>
              </a:extLst>
            </p:cNvPr>
            <p:cNvSpPr/>
            <p:nvPr/>
          </p:nvSpPr>
          <p:spPr>
            <a:xfrm>
              <a:off x="8585468" y="5331003"/>
              <a:ext cx="2165803" cy="25078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100"/>
                <a:t>Overall attenuation</a:t>
              </a:r>
              <a:endParaRPr lang="en-US" sz="1100"/>
            </a:p>
          </p:txBody>
        </p:sp>
      </p:grpSp>
      <p:sp>
        <p:nvSpPr>
          <p:cNvPr id="30" name="Callout: Bent Line with Border and Accent Bar 29">
            <a:extLst>
              <a:ext uri="{FF2B5EF4-FFF2-40B4-BE49-F238E27FC236}">
                <a16:creationId xmlns:a16="http://schemas.microsoft.com/office/drawing/2014/main" id="{E28071A3-920E-42E7-B271-A6405A658CE3}"/>
              </a:ext>
            </a:extLst>
          </p:cNvPr>
          <p:cNvSpPr/>
          <p:nvPr/>
        </p:nvSpPr>
        <p:spPr>
          <a:xfrm>
            <a:off x="3283494" y="1637501"/>
            <a:ext cx="885825" cy="45053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756"/>
              <a:gd name="adj6" fmla="val -98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>
                <a:solidFill>
                  <a:schemeClr val="bg1"/>
                </a:solidFill>
              </a:rPr>
              <a:t>Product parameter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31" name="Callout: Bent Line with Border and Accent Bar 30">
            <a:extLst>
              <a:ext uri="{FF2B5EF4-FFF2-40B4-BE49-F238E27FC236}">
                <a16:creationId xmlns:a16="http://schemas.microsoft.com/office/drawing/2014/main" id="{33DDC121-9B99-4593-8FBC-7164FDD1C8F7}"/>
              </a:ext>
            </a:extLst>
          </p:cNvPr>
          <p:cNvSpPr/>
          <p:nvPr/>
        </p:nvSpPr>
        <p:spPr>
          <a:xfrm>
            <a:off x="3345369" y="4523581"/>
            <a:ext cx="885825" cy="450534"/>
          </a:xfrm>
          <a:prstGeom prst="accentBorderCallout2">
            <a:avLst>
              <a:gd name="adj1" fmla="val -6620"/>
              <a:gd name="adj2" fmla="val 111022"/>
              <a:gd name="adj3" fmla="val 10293"/>
              <a:gd name="adj4" fmla="val 127419"/>
              <a:gd name="adj5" fmla="val -109486"/>
              <a:gd name="adj6" fmla="val 2189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>
                <a:solidFill>
                  <a:schemeClr val="bg1"/>
                </a:solidFill>
              </a:rPr>
              <a:t>Product parameter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B68495FA-F41C-473D-863F-6CB238C9F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2804" y="6112775"/>
            <a:ext cx="1298834" cy="4753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/>
              <a:t>Further assessment</a:t>
            </a:r>
            <a:endParaRPr lang="en-US" sz="11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E8227-5E02-4ADA-AC12-9BA3782FAA04}"/>
              </a:ext>
            </a:extLst>
          </p:cNvPr>
          <p:cNvSpPr txBox="1"/>
          <p:nvPr/>
        </p:nvSpPr>
        <p:spPr>
          <a:xfrm>
            <a:off x="7670693" y="3743482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/>
              <a:t>Acc.power</a:t>
            </a:r>
            <a:endParaRPr 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F51FB0-4647-4E5C-BFFF-2982A2D113CE}"/>
              </a:ext>
            </a:extLst>
          </p:cNvPr>
          <p:cNvSpPr txBox="1"/>
          <p:nvPr/>
        </p:nvSpPr>
        <p:spPr>
          <a:xfrm>
            <a:off x="8721072" y="3753648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/>
              <a:t>Acc.power</a:t>
            </a:r>
            <a:endParaRPr 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E8E28C-49A9-44B8-99A1-487B1B7FC8B3}"/>
              </a:ext>
            </a:extLst>
          </p:cNvPr>
          <p:cNvSpPr txBox="1"/>
          <p:nvPr/>
        </p:nvSpPr>
        <p:spPr>
          <a:xfrm>
            <a:off x="9718350" y="3753648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/>
              <a:t>Acc.power</a:t>
            </a:r>
            <a:endParaRPr 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139A6F-6CFB-44C8-8CE2-9309F14DB495}"/>
              </a:ext>
            </a:extLst>
          </p:cNvPr>
          <p:cNvSpPr txBox="1"/>
          <p:nvPr/>
        </p:nvSpPr>
        <p:spPr>
          <a:xfrm>
            <a:off x="10666104" y="3752986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/>
              <a:t>Acc.power</a:t>
            </a:r>
            <a:endParaRPr lang="en-US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0D3EC-02F4-428E-990A-18A9D523F0F5}"/>
              </a:ext>
            </a:extLst>
          </p:cNvPr>
          <p:cNvSpPr txBox="1"/>
          <p:nvPr/>
        </p:nvSpPr>
        <p:spPr>
          <a:xfrm>
            <a:off x="11169966" y="5870001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/>
              <a:t>Acc.pressure</a:t>
            </a:r>
            <a:endParaRPr lang="en-US" sz="1100"/>
          </a:p>
        </p:txBody>
      </p:sp>
      <p:sp>
        <p:nvSpPr>
          <p:cNvPr id="39" name="Callout: Bent Line with Border and Accent Bar 38">
            <a:extLst>
              <a:ext uri="{FF2B5EF4-FFF2-40B4-BE49-F238E27FC236}">
                <a16:creationId xmlns:a16="http://schemas.microsoft.com/office/drawing/2014/main" id="{18B32EEE-37C9-41BB-B87D-BBE673FCE28C}"/>
              </a:ext>
            </a:extLst>
          </p:cNvPr>
          <p:cNvSpPr/>
          <p:nvPr/>
        </p:nvSpPr>
        <p:spPr>
          <a:xfrm>
            <a:off x="1360876" y="3429000"/>
            <a:ext cx="1039424" cy="38642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9414"/>
              <a:gd name="adj6" fmla="val -5634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>
                <a:solidFill>
                  <a:schemeClr val="bg1"/>
                </a:solidFill>
              </a:rPr>
              <a:t>Computation result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40" name="Callout: Bent Line with Border and Accent Bar 39">
            <a:extLst>
              <a:ext uri="{FF2B5EF4-FFF2-40B4-BE49-F238E27FC236}">
                <a16:creationId xmlns:a16="http://schemas.microsoft.com/office/drawing/2014/main" id="{E7F5320B-1D74-41CC-AF0C-46DE75B3DC44}"/>
              </a:ext>
            </a:extLst>
          </p:cNvPr>
          <p:cNvSpPr/>
          <p:nvPr/>
        </p:nvSpPr>
        <p:spPr>
          <a:xfrm>
            <a:off x="3110319" y="2844379"/>
            <a:ext cx="1039424" cy="38642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9414"/>
              <a:gd name="adj6" fmla="val -5634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>
                <a:solidFill>
                  <a:schemeClr val="bg1"/>
                </a:solidFill>
              </a:rPr>
              <a:t>Computation result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41" name="Callout: Bent Line with Border and Accent Bar 40">
            <a:extLst>
              <a:ext uri="{FF2B5EF4-FFF2-40B4-BE49-F238E27FC236}">
                <a16:creationId xmlns:a16="http://schemas.microsoft.com/office/drawing/2014/main" id="{436BBAF3-0842-42A3-86CB-3AF84247F700}"/>
              </a:ext>
            </a:extLst>
          </p:cNvPr>
          <p:cNvSpPr/>
          <p:nvPr/>
        </p:nvSpPr>
        <p:spPr>
          <a:xfrm>
            <a:off x="1880588" y="5960916"/>
            <a:ext cx="1039424" cy="38642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2710"/>
              <a:gd name="adj6" fmla="val -5359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>
                <a:solidFill>
                  <a:schemeClr val="bg1"/>
                </a:solidFill>
              </a:rPr>
              <a:t>Computation result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2FF4E0-D877-427E-B41E-130BD26EBE54}"/>
              </a:ext>
            </a:extLst>
          </p:cNvPr>
          <p:cNvSpPr txBox="1"/>
          <p:nvPr/>
        </p:nvSpPr>
        <p:spPr>
          <a:xfrm>
            <a:off x="10214032" y="6601421"/>
            <a:ext cx="1879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/>
              <a:t>A-veightet values, NR, NC</a:t>
            </a:r>
            <a:endParaRPr lang="en-US" sz="11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9895F8-3000-4ACF-B122-A307DBA0384C}"/>
              </a:ext>
            </a:extLst>
          </p:cNvPr>
          <p:cNvSpPr txBox="1"/>
          <p:nvPr/>
        </p:nvSpPr>
        <p:spPr>
          <a:xfrm>
            <a:off x="3000375" y="219906"/>
            <a:ext cx="263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Accoustic tabular data</a:t>
            </a:r>
          </a:p>
          <a:p>
            <a:r>
              <a:rPr lang="cs-CZ"/>
              <a:t>Accustic power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78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92E3F3-DE0E-49F9-BB55-06375ECB2A3D}"/>
              </a:ext>
            </a:extLst>
          </p:cNvPr>
          <p:cNvSpPr txBox="1"/>
          <p:nvPr/>
        </p:nvSpPr>
        <p:spPr>
          <a:xfrm>
            <a:off x="3000375" y="219906"/>
            <a:ext cx="4054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Accoustic tabular data</a:t>
            </a:r>
          </a:p>
          <a:p>
            <a:r>
              <a:rPr lang="cs-CZ"/>
              <a:t>Assessment near noice receiver</a:t>
            </a:r>
          </a:p>
          <a:p>
            <a:r>
              <a:rPr lang="cs-CZ"/>
              <a:t>Accustic pressure and other criteria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B1D19-FC3D-4C85-AFBE-BF8F49E704DE}"/>
              </a:ext>
            </a:extLst>
          </p:cNvPr>
          <p:cNvSpPr txBox="1"/>
          <p:nvPr/>
        </p:nvSpPr>
        <p:spPr>
          <a:xfrm>
            <a:off x="381000" y="6393672"/>
            <a:ext cx="6766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/>
              <a:t>Source: </a:t>
            </a:r>
            <a:r>
              <a:rPr lang="en-US" sz="1600"/>
              <a:t> </a:t>
            </a:r>
            <a:r>
              <a:rPr lang="cs-CZ" sz="1600"/>
              <a:t>Fundamentals of HVAC accoustic, Trane, TRG-TRC007-EN-01</a:t>
            </a:r>
            <a:endParaRPr lang="en-US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4F877F-D578-4222-B696-B8EF24E3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26" y="1143236"/>
            <a:ext cx="3846337" cy="2916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54F0A8-040F-45DC-BBA1-6732F060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821" y="543071"/>
            <a:ext cx="4070103" cy="3278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BF8896-7D01-41A6-BD98-AEA1D9B1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17" y="1311079"/>
            <a:ext cx="3743222" cy="2843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A6AD14-86BA-401B-A04B-5AC045EB4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89" y="4011887"/>
            <a:ext cx="3409950" cy="2326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F0F936-83E8-474F-8585-CD276FAC8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128" y="4083926"/>
            <a:ext cx="4019983" cy="26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39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00DC95-B851-454B-92C8-3E7E37299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60496-C197-4245-9310-5ECFC820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4" y="779681"/>
            <a:ext cx="6115051" cy="5949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2C052-41EE-4E2C-BE75-D078AF70C94B}"/>
              </a:ext>
            </a:extLst>
          </p:cNvPr>
          <p:cNvSpPr txBox="1"/>
          <p:nvPr/>
        </p:nvSpPr>
        <p:spPr>
          <a:xfrm>
            <a:off x="3067050" y="133350"/>
            <a:ext cx="826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 13779 [4-1997] Ventilation for non-residential buildings – </a:t>
            </a:r>
            <a:endParaRPr lang="cs-CZ"/>
          </a:p>
          <a:p>
            <a:r>
              <a:rPr lang="en-US"/>
              <a:t>performance requirements for ventilation and room conditioning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C088D-072E-4830-94A2-9B00D671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5111115"/>
            <a:ext cx="5378450" cy="1613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B2CF7-764A-4220-B889-632B43940540}"/>
              </a:ext>
            </a:extLst>
          </p:cNvPr>
          <p:cNvSpPr txBox="1"/>
          <p:nvPr/>
        </p:nvSpPr>
        <p:spPr>
          <a:xfrm>
            <a:off x="285750" y="4686300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End of table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3393D3-3BC6-4E75-B095-67953385A10B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2 OPERATION PARAMS.</a:t>
            </a:r>
          </a:p>
        </p:txBody>
      </p:sp>
    </p:spTree>
    <p:extLst>
      <p:ext uri="{BB962C8B-B14F-4D97-AF65-F5344CB8AC3E}">
        <p14:creationId xmlns:p14="http://schemas.microsoft.com/office/powerpoint/2010/main" val="176726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662BF5-179A-49E8-B4BB-5FF42317A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725" y="0"/>
            <a:ext cx="5821800" cy="4788000"/>
          </a:xfrm>
        </p:spPr>
        <p:txBody>
          <a:bodyPr/>
          <a:lstStyle/>
          <a:p>
            <a:pPr marL="0" indent="0">
              <a:buNone/>
            </a:pPr>
            <a:r>
              <a:rPr lang="cs-CZ"/>
              <a:t>WHY DO WE CARE ? </a:t>
            </a:r>
          </a:p>
          <a:p>
            <a:pPr marL="0" indent="0">
              <a:buNone/>
            </a:pPr>
            <a:r>
              <a:rPr lang="cs-CZ"/>
              <a:t>BECAUSE WE NEED TO DESCRIBE THINGS BETTER TO COMPUTERS</a:t>
            </a:r>
          </a:p>
          <a:p>
            <a:pPr marL="0" indent="0">
              <a:buNone/>
            </a:pPr>
            <a:r>
              <a:rPr lang="cs-CZ"/>
              <a:t> (WE ARE NOT DOING THIS TODAY)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F9FA1-8DA8-4CD0-9976-EB918AA72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0" y="1376362"/>
            <a:ext cx="10084950" cy="5344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9AFE0-C5DA-4492-883D-A67287DCA493}"/>
              </a:ext>
            </a:extLst>
          </p:cNvPr>
          <p:cNvSpPr txBox="1"/>
          <p:nvPr/>
        </p:nvSpPr>
        <p:spPr>
          <a:xfrm>
            <a:off x="3076575" y="352425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/>
              <a:t>Workflow is also </a:t>
            </a:r>
          </a:p>
          <a:p>
            <a:r>
              <a:rPr lang="cs-CZ" sz="2800"/>
              <a:t>Hard …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51282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00DC95-B851-454B-92C8-3E7E37299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2C052-41EE-4E2C-BE75-D078AF70C94B}"/>
              </a:ext>
            </a:extLst>
          </p:cNvPr>
          <p:cNvSpPr txBox="1"/>
          <p:nvPr/>
        </p:nvSpPr>
        <p:spPr>
          <a:xfrm>
            <a:off x="3048000" y="95582"/>
            <a:ext cx="79432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/>
              <a:t>Source: EN 16798-</a:t>
            </a:r>
            <a:r>
              <a:rPr lang="en-US" sz="1600"/>
              <a:t>[</a:t>
            </a:r>
            <a:r>
              <a:rPr lang="cs-CZ" sz="1600"/>
              <a:t>3:2020</a:t>
            </a:r>
            <a:r>
              <a:rPr lang="en-US" sz="1600"/>
              <a:t>]</a:t>
            </a:r>
            <a:r>
              <a:rPr lang="cs-CZ" sz="1600"/>
              <a:t> </a:t>
            </a:r>
            <a:r>
              <a:rPr lang="en-US" sz="1600" b="0" i="0">
                <a:effectLst/>
              </a:rPr>
              <a:t>Energy performance of buildings - Ventilation for </a:t>
            </a:r>
          </a:p>
          <a:p>
            <a:r>
              <a:rPr lang="en-US" sz="1600" b="0" i="0">
                <a:effectLst/>
              </a:rPr>
              <a:t>buildings - Part 3: For non-residential buildings - Performance requirements for </a:t>
            </a:r>
          </a:p>
          <a:p>
            <a:r>
              <a:rPr lang="en-US" sz="1600" b="0" i="0">
                <a:effectLst/>
              </a:rPr>
              <a:t>ventilation and room-conditioning systems (Modules M5-1, M5-4)</a:t>
            </a:r>
            <a:endParaRPr lang="en-US" sz="1600"/>
          </a:p>
          <a:p>
            <a:r>
              <a:rPr lang="en-US" sz="1600"/>
              <a:t>and also non-valid EN 13779 [4-1997] </a:t>
            </a:r>
            <a:r>
              <a:rPr lang="cs-CZ" sz="1600"/>
              <a:t>(non-valid)</a:t>
            </a:r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8AA38-70B0-438B-B521-30D412D3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1377554"/>
            <a:ext cx="5939701" cy="5480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A33B95-D65D-4619-A534-B83AD5B0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4" y="2505075"/>
            <a:ext cx="4741547" cy="3633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DCC75-343C-4784-BDC0-C0204D02CF96}"/>
              </a:ext>
            </a:extLst>
          </p:cNvPr>
          <p:cNvSpPr txBox="1"/>
          <p:nvPr/>
        </p:nvSpPr>
        <p:spPr>
          <a:xfrm>
            <a:off x="2644956" y="1377554"/>
            <a:ext cx="4777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According the </a:t>
            </a:r>
            <a:r>
              <a:rPr lang="en-US"/>
              <a:t>EN </a:t>
            </a:r>
            <a:r>
              <a:rPr lang="cs-CZ" sz="1800"/>
              <a:t>16798</a:t>
            </a:r>
            <a:r>
              <a:rPr lang="en-US"/>
              <a:t> </a:t>
            </a:r>
            <a:r>
              <a:rPr lang="cs-CZ"/>
              <a:t>, there are many air categories </a:t>
            </a:r>
            <a:r>
              <a:rPr lang="cs-CZ">
                <a:highlight>
                  <a:srgbClr val="FFFF00"/>
                </a:highlight>
              </a:rPr>
              <a:t>dependent on its function/purpose and placement</a:t>
            </a:r>
            <a:r>
              <a:rPr lang="cs-CZ"/>
              <a:t> of air in ventilation system and building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EEE2C-1ED2-421B-BF71-33A0E0DEC6A6}"/>
              </a:ext>
            </a:extLst>
          </p:cNvPr>
          <p:cNvSpPr txBox="1"/>
          <p:nvPr/>
        </p:nvSpPr>
        <p:spPr>
          <a:xfrm>
            <a:off x="0" y="6019233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/>
              <a:t>From: Table2-specification of type of air, </a:t>
            </a:r>
            <a:r>
              <a:rPr lang="en-US" sz="1200"/>
              <a:t>EN 13779 [4-1997]</a:t>
            </a:r>
            <a:endParaRPr lang="cs-CZ" sz="1200"/>
          </a:p>
          <a:p>
            <a:r>
              <a:rPr lang="cs-CZ" sz="1200"/>
              <a:t>Resp. Table 6. EN 16798-</a:t>
            </a:r>
            <a:r>
              <a:rPr lang="en-US" sz="1200"/>
              <a:t>[</a:t>
            </a:r>
            <a:r>
              <a:rPr lang="cs-CZ" sz="1200"/>
              <a:t>3:2020 </a:t>
            </a:r>
            <a:r>
              <a:rPr lang="en-US" sz="120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61D361-A06B-4A74-AEA8-FEB2DEE7C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912" y="6477366"/>
            <a:ext cx="5081588" cy="3806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FA639-26F7-4968-920D-7DDEB87FBD9E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2 OPERATION PARAMS.</a:t>
            </a:r>
          </a:p>
        </p:txBody>
      </p:sp>
    </p:spTree>
    <p:extLst>
      <p:ext uri="{BB962C8B-B14F-4D97-AF65-F5344CB8AC3E}">
        <p14:creationId xmlns:p14="http://schemas.microsoft.com/office/powerpoint/2010/main" val="3595110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3EB3-6C2B-4481-95AC-DEF05C80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5420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cs-CZ"/>
              <a:t>Examples</a:t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>collection ?</a:t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>container ?</a:t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>Well-Known-Text WKT ?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47900B-0B96-4D0E-B269-CC8B2FB4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411729"/>
            <a:ext cx="6422241" cy="227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D634E9-AD3D-4EB5-AC4A-E4708333A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82" y="4118533"/>
            <a:ext cx="6081636" cy="161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4C19-A35C-4749-AB2A-C207D415CBA0}"/>
              </a:ext>
            </a:extLst>
          </p:cNvPr>
          <p:cNvSpPr txBox="1"/>
          <p:nvPr/>
        </p:nvSpPr>
        <p:spPr>
          <a:xfrm>
            <a:off x="3295650" y="457200"/>
            <a:ext cx="659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/>
              <a:t>How to define tabular  product data ? </a:t>
            </a:r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9E070-E7DB-483C-9E8B-5B3DA53E7234}"/>
              </a:ext>
            </a:extLst>
          </p:cNvPr>
          <p:cNvSpPr txBox="1"/>
          <p:nvPr/>
        </p:nvSpPr>
        <p:spPr>
          <a:xfrm>
            <a:off x="82296" y="6147512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/>
              <a:t>Maybe .. ?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93394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3EB3-6C2B-4481-95AC-DEF05C80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24863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cs-CZ"/>
              <a:t>Geosparql  Spatial Objects</a:t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>GeoSPARQL spatial relations</a:t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r>
              <a:rPr lang="cs-CZ"/>
              <a:t/>
            </a:r>
            <a:br>
              <a:rPr lang="cs-CZ"/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14C19-A35C-4749-AB2A-C207D415CBA0}"/>
              </a:ext>
            </a:extLst>
          </p:cNvPr>
          <p:cNvSpPr txBox="1"/>
          <p:nvPr/>
        </p:nvSpPr>
        <p:spPr>
          <a:xfrm>
            <a:off x="2857291" y="132628"/>
            <a:ext cx="78678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/>
              <a:t>How to define product data defined in curves</a:t>
            </a:r>
          </a:p>
          <a:p>
            <a:r>
              <a:rPr lang="cs-CZ" sz="2800"/>
              <a:t>And 3d shapes ? </a:t>
            </a:r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9E070-E7DB-483C-9E8B-5B3DA53E7234}"/>
              </a:ext>
            </a:extLst>
          </p:cNvPr>
          <p:cNvSpPr txBox="1"/>
          <p:nvPr/>
        </p:nvSpPr>
        <p:spPr>
          <a:xfrm>
            <a:off x="82296" y="6147512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/>
              <a:t>Maybe .. ?</a:t>
            </a:r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C83FC6-A3F6-4CBC-9CD1-E4C8BBDA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75" y="1086735"/>
            <a:ext cx="4243387" cy="2578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97D271-9046-4325-ACBA-C1B234FB1DC0}"/>
              </a:ext>
            </a:extLst>
          </p:cNvPr>
          <p:cNvSpPr txBox="1"/>
          <p:nvPr/>
        </p:nvSpPr>
        <p:spPr>
          <a:xfrm>
            <a:off x="3467100" y="6486066"/>
            <a:ext cx="10715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/>
              <a:t>Source: presentation </a:t>
            </a:r>
            <a:r>
              <a:rPr lang="en-US"/>
              <a:t>Semantic GIS – GeoSPARQL</a:t>
            </a:r>
            <a:r>
              <a:rPr lang="cs-CZ"/>
              <a:t>,Michal Med, FEL – CTU Prague 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D3391-D250-400A-9D9E-94848E2A4BF3}"/>
              </a:ext>
            </a:extLst>
          </p:cNvPr>
          <p:cNvSpPr txBox="1"/>
          <p:nvPr/>
        </p:nvSpPr>
        <p:spPr>
          <a:xfrm>
            <a:off x="2091329" y="5962846"/>
            <a:ext cx="8339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geosparql:asWKT"MULTIPOLYGON</a:t>
            </a:r>
            <a:r>
              <a:rPr lang="cs-CZ"/>
              <a:t> ((( …</a:t>
            </a:r>
          </a:p>
          <a:p>
            <a:r>
              <a:rPr lang="cs-CZ"/>
              <a:t>   polygon(( …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F2CA2-6213-469A-A36E-8C6C6A909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92" y="3450353"/>
            <a:ext cx="5286375" cy="241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90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EB8E-9F1D-40CB-A2B6-126FC7B5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CAUSALISTIC PROPERTIES</a:t>
            </a:r>
            <a:r>
              <a:rPr lang="cs-CZ"/>
              <a:t> </a:t>
            </a:r>
            <a:r>
              <a:rPr lang="en-US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A983-876B-432A-B847-431C5036C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some individuals reach some state/situation</a:t>
            </a:r>
          </a:p>
          <a:p>
            <a:r>
              <a:rPr lang="en-US"/>
              <a:t>THEN … do something  … (e.g. align particular constant property to ind., name… define it into particular class)</a:t>
            </a:r>
          </a:p>
          <a:p>
            <a:r>
              <a:rPr lang="en-US"/>
              <a:t>ELSEIF …. </a:t>
            </a:r>
          </a:p>
          <a:p>
            <a:r>
              <a:rPr lang="en-US"/>
              <a:t>ELSE … do nothing…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4D4F84-08A4-4059-89E9-50CC5E9FC9D3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CAUSALISTIC PROPERTIES</a:t>
            </a:r>
          </a:p>
        </p:txBody>
      </p:sp>
    </p:spTree>
    <p:extLst>
      <p:ext uri="{BB962C8B-B14F-4D97-AF65-F5344CB8AC3E}">
        <p14:creationId xmlns:p14="http://schemas.microsoft.com/office/powerpoint/2010/main" val="3021471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19CE7-DC60-4963-BAA5-914DFB61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  </a:t>
            </a:r>
            <a:endParaRPr lang="en-US"/>
          </a:p>
        </p:txBody>
      </p:sp>
      <p:pic>
        <p:nvPicPr>
          <p:cNvPr id="2049" name="Picture 1" descr="Tabulka 1 - Požární odolnost chráněného vzduchotechnického potrubí a požárních klapek &#10;Stupeň požární bezpečnosti &#10;požárního úseku &#10;Požární odolnost &#10;15 &#10;vzduchotechnického zařízení &#10;11. &#10;15 &#10;30 &#10;IV. &#10;30 &#10;45 &#10;VI. &#10;60 &#10;VII. &#10;90 ">
            <a:extLst>
              <a:ext uri="{FF2B5EF4-FFF2-40B4-BE49-F238E27FC236}">
                <a16:creationId xmlns:a16="http://schemas.microsoft.com/office/drawing/2014/main" id="{FACA879A-14C5-48AF-B546-DE84D1A8C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47" y="260058"/>
            <a:ext cx="8953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1113D6-AAF8-4FFA-88CD-25F1AD136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539869"/>
              </p:ext>
            </p:extLst>
          </p:nvPr>
        </p:nvGraphicFramePr>
        <p:xfrm>
          <a:off x="279699" y="4025142"/>
          <a:ext cx="3268453" cy="1729740"/>
        </p:xfrm>
        <a:graphic>
          <a:graphicData uri="http://schemas.openxmlformats.org/drawingml/2006/table">
            <a:tbl>
              <a:tblPr/>
              <a:tblGrid>
                <a:gridCol w="1541055">
                  <a:extLst>
                    <a:ext uri="{9D8B030D-6E8A-4147-A177-3AD203B41FA5}">
                      <a16:colId xmlns:a16="http://schemas.microsoft.com/office/drawing/2014/main" val="1451090745"/>
                    </a:ext>
                  </a:extLst>
                </a:gridCol>
                <a:gridCol w="1727398">
                  <a:extLst>
                    <a:ext uri="{9D8B030D-6E8A-4147-A177-3AD203B41FA5}">
                      <a16:colId xmlns:a16="http://schemas.microsoft.com/office/drawing/2014/main" val="2729320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 b="1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Degree of flammability 73 0823</a:t>
                      </a:r>
                      <a:endParaRPr lang="cs-CZ" sz="1050">
                        <a:solidFill>
                          <a:srgbClr val="111111"/>
                        </a:solidFill>
                        <a:effectLst/>
                        <a:latin typeface="Technika" panose="00000500000000000000" pitchFamily="2" charset="-18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 b="1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Fire reaction class</a:t>
                      </a:r>
                      <a:endParaRPr lang="cs-CZ" sz="1050">
                        <a:solidFill>
                          <a:srgbClr val="111111"/>
                        </a:solidFill>
                        <a:effectLst/>
                        <a:latin typeface="Technika" panose="00000500000000000000" pitchFamily="2" charset="-18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 b="1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ČSN EN 13 501-1</a:t>
                      </a:r>
                      <a:endParaRPr lang="cs-CZ" sz="1050">
                        <a:solidFill>
                          <a:srgbClr val="111111"/>
                        </a:solidFill>
                        <a:effectLst/>
                        <a:latin typeface="Technika" panose="00000500000000000000" pitchFamily="2" charset="-18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3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A1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411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B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A2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148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C1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B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94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C2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C or 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704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C3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050">
                          <a:solidFill>
                            <a:srgbClr val="111111"/>
                          </a:solidFill>
                          <a:effectLst/>
                          <a:latin typeface="Technika" panose="00000500000000000000" pitchFamily="2" charset="-18"/>
                        </a:rPr>
                        <a:t>E or F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62303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7A36D38A-BC6D-49AD-A68E-94AAD3B62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5450" y="3593227"/>
            <a:ext cx="5439842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42792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cs typeface="Calibri" panose="020F0502020204030204" pitchFamily="34" charset="0"/>
              </a:rPr>
              <a:t>The basic scale of fire resistance is </a:t>
            </a:r>
            <a:r>
              <a:rPr kumimoji="0" lang="cs-CZ" altLang="en-US" sz="10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cs typeface="Calibri" panose="020F0502020204030204" pitchFamily="34" charset="0"/>
              </a:rPr>
              <a:t>: </a:t>
            </a:r>
            <a:r>
              <a:rPr kumimoji="0" lang="cs-CZ" altLang="en-US" sz="1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cs typeface="Calibri" panose="020F0502020204030204" pitchFamily="34" charset="0"/>
              </a:rPr>
              <a:t>15, 30, 45, 60, 90, 120 a 180 minutes</a:t>
            </a:r>
            <a:r>
              <a:rPr kumimoji="0" lang="cs-CZ" altLang="en-US" sz="10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cs typeface="Calibri" panose="020F0502020204030204" pitchFamily="34" charset="0"/>
              </a:rPr>
              <a:t>The classification of the product according to ČSN EN 13 501 is based on a test. </a:t>
            </a:r>
            <a:endParaRPr kumimoji="0" lang="cs-CZ" altLang="en-US" sz="1000" b="0" i="0" u="none" strike="noStrike" cap="none" normalizeH="0" baseline="0">
              <a:ln>
                <a:noFill/>
              </a:ln>
              <a:solidFill>
                <a:srgbClr val="11111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en-US" sz="1000">
              <a:solidFill>
                <a:srgbClr val="111111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en-US" sz="1000">
              <a:solidFill>
                <a:srgbClr val="111111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en-US" sz="1000">
              <a:solidFill>
                <a:srgbClr val="111111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en-US" sz="1000">
              <a:solidFill>
                <a:srgbClr val="111111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en-US" sz="1000">
              <a:solidFill>
                <a:srgbClr val="111111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en-US" sz="1000">
              <a:solidFill>
                <a:srgbClr val="111111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en-US" sz="1000">
              <a:solidFill>
                <a:srgbClr val="111111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en-US" sz="1000">
              <a:solidFill>
                <a:srgbClr val="111111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en-US" sz="1000">
              <a:solidFill>
                <a:srgbClr val="111111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en-US" sz="1000">
              <a:solidFill>
                <a:srgbClr val="111111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en-US" sz="1000">
              <a:solidFill>
                <a:srgbClr val="111111"/>
              </a:solidFill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en-US" sz="1000" b="0" i="0" u="none" strike="noStrike" cap="none" normalizeH="0" baseline="0">
              <a:ln>
                <a:noFill/>
              </a:ln>
              <a:solidFill>
                <a:srgbClr val="11111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en-US" sz="1000" b="0" i="1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cs typeface="Calibri" panose="020F0502020204030204" pitchFamily="34" charset="0"/>
              </a:rPr>
              <a:t>Tab. 1 - Stupně hořlavosti a třídy reakce na oheň</a:t>
            </a:r>
            <a:endParaRPr kumimoji="0" lang="cs-C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cs typeface="Calibri" panose="020F0502020204030204" pitchFamily="34" charset="0"/>
              </a:rPr>
              <a:t>In the case of the European classification for reaction to fire classes A2, B, C and D, </a:t>
            </a:r>
            <a:endParaRPr kumimoji="0" lang="cs-CZ" altLang="en-US" sz="1000" b="0" i="0" u="none" strike="noStrike" cap="none" normalizeH="0" baseline="0">
              <a:ln>
                <a:noFill/>
              </a:ln>
              <a:solidFill>
                <a:srgbClr val="11111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cs typeface="Calibri" panose="020F0502020204030204" pitchFamily="34" charset="0"/>
              </a:rPr>
              <a:t>an additional classification is added which characterizes the product in terms of: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cs typeface="Calibri" panose="020F0502020204030204" pitchFamily="34" charset="0"/>
              </a:rPr>
              <a:t>falling or dripping of burning parts or droplets, (designation: d0, d1, d2),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cs typeface="Calibri" panose="020F0502020204030204" pitchFamily="34" charset="0"/>
              </a:rPr>
              <a:t>smoke generation (designation: s1, s2, s3).</a:t>
            </a:r>
            <a:endParaRPr kumimoji="0" lang="cs-CZ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976ED6-5E9F-43B4-8930-FF4160D2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63" y="2529281"/>
            <a:ext cx="5746261" cy="406866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FFBCA1-E8A1-4445-8DE2-5BEF130CB4CA}"/>
              </a:ext>
            </a:extLst>
          </p:cNvPr>
          <p:cNvSpPr/>
          <p:nvPr/>
        </p:nvSpPr>
        <p:spPr>
          <a:xfrm>
            <a:off x="7264866" y="5385732"/>
            <a:ext cx="536896" cy="44461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613960-83CD-4DD5-B89B-1594D4B457BE}"/>
              </a:ext>
            </a:extLst>
          </p:cNvPr>
          <p:cNvSpPr/>
          <p:nvPr/>
        </p:nvSpPr>
        <p:spPr>
          <a:xfrm>
            <a:off x="10907087" y="5385732"/>
            <a:ext cx="536896" cy="44461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BF92751-A300-43CF-A91E-9456E3A88CF8}"/>
              </a:ext>
            </a:extLst>
          </p:cNvPr>
          <p:cNvSpPr/>
          <p:nvPr/>
        </p:nvSpPr>
        <p:spPr>
          <a:xfrm>
            <a:off x="6834057" y="805342"/>
            <a:ext cx="536896" cy="44461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1417D9-D9C2-424D-A291-10E431AF8B6D}"/>
              </a:ext>
            </a:extLst>
          </p:cNvPr>
          <p:cNvSpPr/>
          <p:nvPr/>
        </p:nvSpPr>
        <p:spPr>
          <a:xfrm>
            <a:off x="7657576" y="799050"/>
            <a:ext cx="536896" cy="44461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362644-D3AE-4692-A3A3-36D12313EC23}"/>
              </a:ext>
            </a:extLst>
          </p:cNvPr>
          <p:cNvCxnSpPr>
            <a:stCxn id="9" idx="0"/>
            <a:endCxn id="13" idx="2"/>
          </p:cNvCxnSpPr>
          <p:nvPr/>
        </p:nvCxnSpPr>
        <p:spPr>
          <a:xfrm flipV="1">
            <a:off x="7533314" y="1243667"/>
            <a:ext cx="392710" cy="414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0157AC-A1EB-4677-91DE-CEE1F135518E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7121092" y="1243667"/>
            <a:ext cx="4054443" cy="414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531BED-78EC-4563-ADD1-EAE6E63E4943}"/>
              </a:ext>
            </a:extLst>
          </p:cNvPr>
          <p:cNvSpPr txBox="1"/>
          <p:nvPr/>
        </p:nvSpPr>
        <p:spPr>
          <a:xfrm>
            <a:off x="6565027" y="2042610"/>
            <a:ext cx="524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=</a:t>
            </a:r>
            <a:r>
              <a:rPr lang="en-US"/>
              <a:t>&gt;</a:t>
            </a:r>
            <a:r>
              <a:rPr lang="cs-CZ"/>
              <a:t>Resulted required resistence is : 30 minutes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8BFA30-0A74-4CAF-A42B-A1DD13D51C50}"/>
              </a:ext>
            </a:extLst>
          </p:cNvPr>
          <p:cNvSpPr/>
          <p:nvPr/>
        </p:nvSpPr>
        <p:spPr>
          <a:xfrm>
            <a:off x="3468848" y="186300"/>
            <a:ext cx="7706687" cy="314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>
                <a:solidFill>
                  <a:schemeClr val="tx1"/>
                </a:solidFill>
              </a:rPr>
              <a:t>Table 1  </a:t>
            </a:r>
            <a:r>
              <a:rPr lang="en-US" sz="1600">
                <a:solidFill>
                  <a:schemeClr val="tx1"/>
                </a:solidFill>
              </a:rPr>
              <a:t>fire resistance of protected ventilation ducts and fire dampers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9200CA-DAA5-48C7-ADB8-EC5900E2F7AF}"/>
              </a:ext>
            </a:extLst>
          </p:cNvPr>
          <p:cNvSpPr/>
          <p:nvPr/>
        </p:nvSpPr>
        <p:spPr>
          <a:xfrm>
            <a:off x="3000268" y="769796"/>
            <a:ext cx="2744657" cy="550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degree of fire safety of the fire </a:t>
            </a:r>
            <a:r>
              <a:rPr lang="cs-CZ" sz="1200">
                <a:solidFill>
                  <a:schemeClr val="tx1"/>
                </a:solidFill>
              </a:rPr>
              <a:t>zone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FD88A2-46E8-455B-AD7B-0324E65BCB31}"/>
              </a:ext>
            </a:extLst>
          </p:cNvPr>
          <p:cNvSpPr/>
          <p:nvPr/>
        </p:nvSpPr>
        <p:spPr>
          <a:xfrm>
            <a:off x="3068207" y="1413852"/>
            <a:ext cx="2653086" cy="550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fire resistance of </a:t>
            </a:r>
            <a:r>
              <a:rPr lang="cs-CZ" sz="1200">
                <a:solidFill>
                  <a:schemeClr val="tx1"/>
                </a:solidFill>
              </a:rPr>
              <a:t>ventilation </a:t>
            </a:r>
            <a:r>
              <a:rPr lang="en-US" sz="1200">
                <a:solidFill>
                  <a:schemeClr val="tx1"/>
                </a:solidFill>
              </a:rPr>
              <a:t>equipment</a:t>
            </a:r>
            <a:r>
              <a:rPr lang="cs-CZ" sz="1200">
                <a:solidFill>
                  <a:schemeClr val="tx1"/>
                </a:solidFill>
              </a:rPr>
              <a:t>  </a:t>
            </a:r>
            <a:r>
              <a:rPr lang="en-US" sz="1200">
                <a:solidFill>
                  <a:schemeClr val="tx1"/>
                </a:solidFill>
              </a:rPr>
              <a:t>[min]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FFA91-A8E9-41A5-AE84-A6A961015470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CAUSALISTIC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8497A-CB71-4A38-966D-C487663CDA68}"/>
              </a:ext>
            </a:extLst>
          </p:cNvPr>
          <p:cNvSpPr txBox="1"/>
          <p:nvPr/>
        </p:nvSpPr>
        <p:spPr>
          <a:xfrm>
            <a:off x="220978" y="2203120"/>
            <a:ext cx="5208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IF there would be two fire zones with adjanced area:</a:t>
            </a:r>
          </a:p>
          <a:p>
            <a:r>
              <a:rPr lang="en-US" sz="1600"/>
              <a:t>	</a:t>
            </a:r>
            <a:r>
              <a:rPr lang="en-US" sz="1600" u="sng"/>
              <a:t>align higher fire resistance parameter </a:t>
            </a:r>
            <a:r>
              <a:rPr lang="en-US" sz="1600"/>
              <a:t>to all air air systems elements passing through such area.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5164A-5614-4B9A-A678-7AF44F1CCE83}"/>
              </a:ext>
            </a:extLst>
          </p:cNvPr>
          <p:cNvSpPr txBox="1"/>
          <p:nvPr/>
        </p:nvSpPr>
        <p:spPr>
          <a:xfrm>
            <a:off x="279699" y="1611086"/>
            <a:ext cx="2573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>
                <a:solidFill>
                  <a:srgbClr val="FF0000"/>
                </a:solidFill>
              </a:rPr>
              <a:t>Would be possible to validate design according the fire code ? </a:t>
            </a:r>
            <a:endParaRPr 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3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5096DF-CF89-452E-8384-56FB0B5E8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8" y="1579936"/>
            <a:ext cx="3659991" cy="2591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35783-B5B4-4CB7-8749-C3966865F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063" y="138248"/>
            <a:ext cx="3971925" cy="525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BBDBA1-B099-44B8-8508-179B6EC14BF2}"/>
              </a:ext>
            </a:extLst>
          </p:cNvPr>
          <p:cNvSpPr txBox="1"/>
          <p:nvPr/>
        </p:nvSpPr>
        <p:spPr>
          <a:xfrm>
            <a:off x="4513859" y="6380756"/>
            <a:ext cx="759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/>
              <a:t>Source: </a:t>
            </a:r>
            <a:r>
              <a:rPr lang="en-US"/>
              <a:t>ČSN 73 0872_[2-1996] </a:t>
            </a:r>
            <a:r>
              <a:rPr lang="cs-CZ"/>
              <a:t>fire safety of buildings (czech code)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760AC8-C645-49EF-BEBF-A36BB852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000" y="629739"/>
            <a:ext cx="3589491" cy="33413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0C0014-A6AB-4B1B-B81E-9E60CF6693BD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CAUSALISTIC PROPERTIES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01DFC-7CF8-45AC-BCEE-92E467216279}"/>
              </a:ext>
            </a:extLst>
          </p:cNvPr>
          <p:cNvSpPr txBox="1"/>
          <p:nvPr/>
        </p:nvSpPr>
        <p:spPr>
          <a:xfrm>
            <a:off x="139052" y="4278711"/>
            <a:ext cx="5208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IF there would be two fire zones with adjanced area:</a:t>
            </a:r>
          </a:p>
          <a:p>
            <a:r>
              <a:rPr lang="en-US" sz="1600"/>
              <a:t>	</a:t>
            </a:r>
            <a:r>
              <a:rPr lang="en-US" sz="1600" u="sng"/>
              <a:t>align higher fire resistance parameter </a:t>
            </a:r>
            <a:r>
              <a:rPr lang="en-US" sz="1600"/>
              <a:t>to all air air systems elements passing through such area</a:t>
            </a:r>
            <a:endParaRPr lang="cs-CZ" sz="1600"/>
          </a:p>
          <a:p>
            <a:r>
              <a:rPr lang="cs-CZ" sz="1600"/>
              <a:t>	- either define protection of duct</a:t>
            </a:r>
          </a:p>
          <a:p>
            <a:r>
              <a:rPr lang="cs-CZ" sz="1600"/>
              <a:t>	- or define requirement of fire damper</a:t>
            </a:r>
            <a:endParaRPr lang="en-US" sz="1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B52210-44AB-4A74-ADA4-58593FA7E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067" y="5052199"/>
            <a:ext cx="1695450" cy="1038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176D9D-CEAA-40A9-BF7C-803B743258BB}"/>
              </a:ext>
            </a:extLst>
          </p:cNvPr>
          <p:cNvSpPr/>
          <p:nvPr/>
        </p:nvSpPr>
        <p:spPr>
          <a:xfrm>
            <a:off x="7363093" y="5420385"/>
            <a:ext cx="1664988" cy="231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>
                <a:solidFill>
                  <a:schemeClr val="tx1"/>
                </a:solidFill>
              </a:rPr>
              <a:t>Fire damper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D77B3A-B4C1-41C8-B648-F5FAE397A4BE}"/>
              </a:ext>
            </a:extLst>
          </p:cNvPr>
          <p:cNvSpPr/>
          <p:nvPr/>
        </p:nvSpPr>
        <p:spPr>
          <a:xfrm>
            <a:off x="7363093" y="5142451"/>
            <a:ext cx="1664988" cy="231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>
                <a:solidFill>
                  <a:schemeClr val="tx1"/>
                </a:solidFill>
              </a:rPr>
              <a:t>Fire zone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C45A39-00DC-4CF9-B45D-F7FFEAF82B1E}"/>
              </a:ext>
            </a:extLst>
          </p:cNvPr>
          <p:cNvSpPr/>
          <p:nvPr/>
        </p:nvSpPr>
        <p:spPr>
          <a:xfrm>
            <a:off x="7363093" y="5698276"/>
            <a:ext cx="1664988" cy="231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>
                <a:solidFill>
                  <a:schemeClr val="tx1"/>
                </a:solidFill>
              </a:rPr>
              <a:t>Air inlet/outlet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D04B8F-DDEB-4DF0-8E6F-261CE5338886}"/>
              </a:ext>
            </a:extLst>
          </p:cNvPr>
          <p:cNvSpPr txBox="1"/>
          <p:nvPr/>
        </p:nvSpPr>
        <p:spPr>
          <a:xfrm>
            <a:off x="2828015" y="91304"/>
            <a:ext cx="2573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>
                <a:solidFill>
                  <a:srgbClr val="FF0000"/>
                </a:solidFill>
              </a:rPr>
              <a:t>Would be possible to validate design according the fire code ? 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D1E973-4C96-4CE9-9935-AEDDA85E503C}"/>
              </a:ext>
            </a:extLst>
          </p:cNvPr>
          <p:cNvSpPr/>
          <p:nvPr/>
        </p:nvSpPr>
        <p:spPr>
          <a:xfrm>
            <a:off x="2082655" y="2624001"/>
            <a:ext cx="1035319" cy="44461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3F657D-40C2-4491-BFF9-8E53E695F04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117974" y="1799113"/>
            <a:ext cx="2791771" cy="10471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D7ECE4-4EF9-4F8E-8AF2-EBA5C81DD055}"/>
              </a:ext>
            </a:extLst>
          </p:cNvPr>
          <p:cNvCxnSpPr>
            <a:cxnSpLocks/>
          </p:cNvCxnSpPr>
          <p:nvPr/>
        </p:nvCxnSpPr>
        <p:spPr>
          <a:xfrm>
            <a:off x="3196046" y="2780282"/>
            <a:ext cx="6313714" cy="434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22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64316A-B5AB-4544-8519-69B24D985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98" y="906235"/>
            <a:ext cx="7877175" cy="58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E4D02B-441A-4162-93ED-1976A9BF1C3A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CAUSALISTIC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B1FC4-47C4-43F9-918F-F74054E62225}"/>
              </a:ext>
            </a:extLst>
          </p:cNvPr>
          <p:cNvSpPr txBox="1"/>
          <p:nvPr/>
        </p:nvSpPr>
        <p:spPr>
          <a:xfrm>
            <a:off x="264522" y="1802526"/>
            <a:ext cx="3715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Align particular constant to envelope element according pair of spacetypes aligned and take in account also heat-flow directions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C4C15-B7B6-47BF-BEC3-3A8693A66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04" y="3494131"/>
            <a:ext cx="2713794" cy="875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E0D03-BE84-4B62-AB33-BA70E4B1E734}"/>
              </a:ext>
            </a:extLst>
          </p:cNvPr>
          <p:cNvSpPr txBox="1"/>
          <p:nvPr/>
        </p:nvSpPr>
        <p:spPr>
          <a:xfrm>
            <a:off x="445104" y="4998671"/>
            <a:ext cx="2515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/>
                <a:latin typeface="Calibri" panose="020F0502020204030204" pitchFamily="34" charset="0"/>
              </a:rPr>
              <a:t>Source: </a:t>
            </a:r>
            <a:r>
              <a:rPr lang="cs-CZ" sz="1800">
                <a:effectLst/>
                <a:latin typeface="Calibri" panose="020F0502020204030204" pitchFamily="34" charset="0"/>
              </a:rPr>
              <a:t>EN 73 0540-2 [2011] </a:t>
            </a:r>
            <a:r>
              <a:rPr lang="en-US" sz="1800">
                <a:effectLst/>
                <a:latin typeface="Calibri" panose="020F0502020204030204" pitchFamily="34" charset="0"/>
              </a:rPr>
              <a:t>computation </a:t>
            </a:r>
            <a:r>
              <a:rPr lang="cs-CZ" sz="1800">
                <a:effectLst/>
                <a:latin typeface="Calibri" panose="020F0502020204030204" pitchFamily="34" charset="0"/>
              </a:rPr>
              <a:t>UN,20  čl. 5.2.1. b)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36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7C889-4810-4CDC-AAE0-818C33880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19" y="39074"/>
            <a:ext cx="5981836" cy="50980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2A1BC3-5F25-4013-AB58-D482ACEB2D57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CAUSALISTIC PROPERTIES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EAD5B-EA93-4AA4-B274-44242381C236}"/>
              </a:ext>
            </a:extLst>
          </p:cNvPr>
          <p:cNvSpPr txBox="1"/>
          <p:nvPr/>
        </p:nvSpPr>
        <p:spPr>
          <a:xfrm>
            <a:off x="0" y="2354116"/>
            <a:ext cx="5208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IF there would </a:t>
            </a:r>
            <a:r>
              <a:rPr lang="cs-CZ" sz="1600"/>
              <a:t>be some shading element near the glazed opening</a:t>
            </a:r>
            <a:r>
              <a:rPr lang="en-US" sz="1600"/>
              <a:t>:</a:t>
            </a:r>
          </a:p>
          <a:p>
            <a:r>
              <a:rPr lang="en-US" sz="1600"/>
              <a:t>	</a:t>
            </a:r>
            <a:r>
              <a:rPr lang="en-US" sz="1600" u="sng"/>
              <a:t>align </a:t>
            </a:r>
            <a:r>
              <a:rPr lang="cs-CZ" sz="1600" u="sng"/>
              <a:t>shading data computed according space position to the glazed opening.</a:t>
            </a:r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3F173-172F-49C1-9F0F-0D2A667BF1B5}"/>
              </a:ext>
            </a:extLst>
          </p:cNvPr>
          <p:cNvSpPr txBox="1"/>
          <p:nvPr/>
        </p:nvSpPr>
        <p:spPr>
          <a:xfrm>
            <a:off x="2055224" y="5895596"/>
            <a:ext cx="10040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>
                <a:latin typeface="Verdana" panose="020B0604030504040204" pitchFamily="34" charset="0"/>
              </a:rPr>
              <a:t>Source:</a:t>
            </a:r>
            <a:r>
              <a:rPr lang="en-US" sz="1800" b="1" i="0">
                <a:effectLst/>
                <a:latin typeface="Verdana" panose="020B0604030504040204" pitchFamily="34" charset="0"/>
              </a:rPr>
              <a:t>EN ISO 52016-1</a:t>
            </a:r>
            <a:endParaRPr lang="en-US" b="1" i="0">
              <a:effectLst/>
              <a:latin typeface="Verdana" panose="020B0604030504040204" pitchFamily="34" charset="0"/>
            </a:endParaRPr>
          </a:p>
          <a:p>
            <a:r>
              <a:rPr lang="cs-CZ" b="0" i="0">
                <a:effectLst/>
                <a:latin typeface="Verdana" panose="020B0604030504040204" pitchFamily="34" charset="0"/>
              </a:rPr>
              <a:t> </a:t>
            </a:r>
            <a:r>
              <a:rPr lang="en-US" b="0" i="0">
                <a:effectLst/>
                <a:latin typeface="Verdana" panose="020B0604030504040204" pitchFamily="34" charset="0"/>
              </a:rPr>
              <a:t>Energy performance of buildings - Energy needs for heating and cooling, internal temperatures and sensible and latent heat loads - Part 1: Calculation procedures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D21F67-9FE8-427B-917F-01E7A95E4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9" y="3975658"/>
            <a:ext cx="2981473" cy="191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26935F-AEB9-40E9-A60B-52FB65E3CCF5}"/>
              </a:ext>
            </a:extLst>
          </p:cNvPr>
          <p:cNvSpPr txBox="1"/>
          <p:nvPr/>
        </p:nvSpPr>
        <p:spPr>
          <a:xfrm>
            <a:off x="169231" y="1687865"/>
            <a:ext cx="257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>
                <a:solidFill>
                  <a:srgbClr val="FF0000"/>
                </a:solidFill>
              </a:rPr>
              <a:t>Would be possible to align particular property value according spatial situation ?</a:t>
            </a:r>
            <a:endParaRPr 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984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9C92D9-A6D2-471C-ACD8-E6A11B6D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40731"/>
            <a:ext cx="4217550" cy="40212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221A3D-9F62-4DB4-8A89-930A1998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01" y="1483279"/>
            <a:ext cx="10262400" cy="4788000"/>
          </a:xfrm>
        </p:spPr>
        <p:txBody>
          <a:bodyPr/>
          <a:lstStyle/>
          <a:p>
            <a:r>
              <a:rPr lang="cs-CZ"/>
              <a:t>Could the occupied zone be „SPARQL-ed“ ? </a:t>
            </a:r>
          </a:p>
          <a:p>
            <a:endParaRPr lang="cs-CZ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5B2A3-3945-4D58-83EB-163D1EC481F6}"/>
              </a:ext>
            </a:extLst>
          </p:cNvPr>
          <p:cNvSpPr txBox="1"/>
          <p:nvPr/>
        </p:nvSpPr>
        <p:spPr>
          <a:xfrm>
            <a:off x="3181349" y="269999"/>
            <a:ext cx="86506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cs-CZ" sz="1800" i="0">
                <a:effectLst/>
              </a:rPr>
              <a:t>Source:</a:t>
            </a:r>
            <a:r>
              <a:rPr lang="en-US" sz="1800" b="1" i="0">
                <a:effectLst/>
              </a:rPr>
              <a:t>EN 16798-[3</a:t>
            </a:r>
            <a:r>
              <a:rPr lang="cs-CZ" b="1"/>
              <a:t>:2020</a:t>
            </a:r>
            <a:r>
              <a:rPr lang="en-US" b="1"/>
              <a:t>]</a:t>
            </a:r>
            <a:r>
              <a:rPr lang="cs-CZ" b="1"/>
              <a:t> </a:t>
            </a:r>
            <a:r>
              <a:rPr lang="en-US" b="0" i="0">
                <a:effectLst/>
              </a:rPr>
              <a:t>Energy performance of buildings - Ventilation for buildings - Part 3: For non-residential buildings - Performance requirements for ventilation and room-conditioning systems (Modules M5-1, M5-4)</a:t>
            </a:r>
            <a:endParaRPr lang="en-US" b="1" i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B00E2-A39F-4EBE-B048-8F2A57314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70"/>
          <a:stretch/>
        </p:blipFill>
        <p:spPr>
          <a:xfrm>
            <a:off x="74251" y="1801082"/>
            <a:ext cx="5581650" cy="2400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9FB9C1-E1B0-44EA-BCB7-9FC8E2069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1" y="3769426"/>
            <a:ext cx="1647825" cy="1104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48B79-D94D-4C6B-8E78-3A678A71D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726" y="4496024"/>
            <a:ext cx="4200525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74BD0D-6173-42FA-9818-B4DD3E85C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226" y="4910370"/>
            <a:ext cx="5791200" cy="19526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ADAE10-1D1B-417D-92C7-C5536DF6C004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3 SPATIAL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FDA5A-86D6-4393-AB5E-CFF4ACD4A1E1}"/>
              </a:ext>
            </a:extLst>
          </p:cNvPr>
          <p:cNvSpPr txBox="1"/>
          <p:nvPr/>
        </p:nvSpPr>
        <p:spPr>
          <a:xfrm>
            <a:off x="217714" y="5085806"/>
            <a:ext cx="4929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Usable for building daylight simulation processing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Visual comfort analysis BREEAM,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Spatial Daylight Autonomy (sDA)  etc.  </a:t>
            </a:r>
          </a:p>
        </p:txBody>
      </p:sp>
    </p:spTree>
    <p:extLst>
      <p:ext uri="{BB962C8B-B14F-4D97-AF65-F5344CB8AC3E}">
        <p14:creationId xmlns:p14="http://schemas.microsoft.com/office/powerpoint/2010/main" val="1686188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B3F8E-F394-4FAF-83C6-80154801A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39493"/>
            <a:ext cx="2175080" cy="507291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BDD958-6E13-443E-B05D-2FF1B8BA0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475" y="295051"/>
            <a:ext cx="10262400" cy="4788000"/>
          </a:xfrm>
        </p:spPr>
        <p:txBody>
          <a:bodyPr/>
          <a:lstStyle/>
          <a:p>
            <a:r>
              <a:rPr lang="en-US"/>
              <a:t>Pressure drop in AHU and its internal components -&gt; 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986C9-B0F3-4D73-A0A5-DBA26AD5B7F1}"/>
              </a:ext>
            </a:extLst>
          </p:cNvPr>
          <p:cNvSpPr txBox="1"/>
          <p:nvPr/>
        </p:nvSpPr>
        <p:spPr>
          <a:xfrm>
            <a:off x="381000" y="6393672"/>
            <a:ext cx="8810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Figure: pressure drop in AHU, </a:t>
            </a:r>
            <a:r>
              <a:rPr lang="cs-CZ" sz="1600"/>
              <a:t>Source: </a:t>
            </a:r>
            <a:r>
              <a:rPr lang="en-US" sz="1600"/>
              <a:t> CCVA Air handling units, Trane, CCVA-PRC-1003-EN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937D9-7DAB-44E9-A9CF-5B195C5C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4763114"/>
            <a:ext cx="4320562" cy="1630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DF648-B960-4909-A887-7BF266969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919" y="3385677"/>
            <a:ext cx="2335748" cy="1384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D0E454-CDE8-4E39-9CA4-1030375C5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75" y="2565010"/>
            <a:ext cx="4467225" cy="2162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9A935A-FEF4-44C3-894C-A57B535B1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109" y="690757"/>
            <a:ext cx="3933825" cy="1838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F48732-F3A5-4DB0-AC1E-E64A52872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8568" y="596552"/>
            <a:ext cx="3600450" cy="28324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1BF240-AF17-4E1D-8F4F-F8F084C9C214}"/>
              </a:ext>
            </a:extLst>
          </p:cNvPr>
          <p:cNvSpPr/>
          <p:nvPr/>
        </p:nvSpPr>
        <p:spPr>
          <a:xfrm>
            <a:off x="346229" y="1227363"/>
            <a:ext cx="2396971" cy="2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EXAMPLE 2 OPERATION PARAMS.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F4025-1D42-49C7-8627-B4DF88D05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848" y="4658609"/>
            <a:ext cx="3798180" cy="173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EC3C4-1CB1-4527-A9E8-A5AB85D0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662112"/>
            <a:ext cx="11684404" cy="3738563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A147998-F9F8-4162-8547-0C3400FB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00" y="333151"/>
            <a:ext cx="10262400" cy="4788000"/>
          </a:xfrm>
        </p:spPr>
        <p:txBody>
          <a:bodyPr/>
          <a:lstStyle/>
          <a:p>
            <a:pPr marL="0" indent="0">
              <a:buNone/>
            </a:pPr>
            <a:r>
              <a:rPr lang="cs-CZ"/>
              <a:t>THIS COULD LOOK BETTER, YES ?</a:t>
            </a:r>
          </a:p>
          <a:p>
            <a:pPr marL="0" indent="0">
              <a:buNone/>
            </a:pPr>
            <a:r>
              <a:rPr lang="cs-CZ"/>
              <a:t>BUT WE NEED TO KNOW HOW TO EXPLAIN THINGS (PROPERTIES) TO COMPUTERS..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6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83389-F546-412E-AFD2-AD052C25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169"/>
            <a:ext cx="5015385" cy="3395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67E12-B22D-4778-AFC2-458D96D1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409" y="1838325"/>
            <a:ext cx="6799691" cy="4500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A0B83-A1A1-418F-A9A1-A5121350E1DE}"/>
              </a:ext>
            </a:extLst>
          </p:cNvPr>
          <p:cNvSpPr txBox="1"/>
          <p:nvPr/>
        </p:nvSpPr>
        <p:spPr>
          <a:xfrm>
            <a:off x="3067050" y="124157"/>
            <a:ext cx="79432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/>
              <a:t>Source: EN 16798-</a:t>
            </a:r>
            <a:r>
              <a:rPr lang="en-US" sz="1600"/>
              <a:t>[</a:t>
            </a:r>
            <a:r>
              <a:rPr lang="cs-CZ" sz="1600"/>
              <a:t>3:2020</a:t>
            </a:r>
            <a:r>
              <a:rPr lang="en-US" sz="1600"/>
              <a:t>]</a:t>
            </a:r>
            <a:r>
              <a:rPr lang="cs-CZ" sz="1600"/>
              <a:t> </a:t>
            </a:r>
            <a:r>
              <a:rPr lang="en-US" sz="1600" b="0" i="0">
                <a:effectLst/>
              </a:rPr>
              <a:t>Energy performance of buildings - Ventilation for </a:t>
            </a:r>
          </a:p>
          <a:p>
            <a:r>
              <a:rPr lang="en-US" sz="1600" b="0" i="0">
                <a:effectLst/>
              </a:rPr>
              <a:t>buildings - Part 3: For non-residential buildings - Performance requirements for </a:t>
            </a:r>
          </a:p>
          <a:p>
            <a:r>
              <a:rPr lang="en-US" sz="1600" b="0" i="0">
                <a:effectLst/>
              </a:rPr>
              <a:t>ventilation and room-conditioning systems (Modules M5-1, M5-4)</a:t>
            </a:r>
            <a:endParaRPr lang="en-US" sz="1600"/>
          </a:p>
          <a:p>
            <a:r>
              <a:rPr lang="en-US" sz="1600"/>
              <a:t>and also non-valid EN 13779 [4-1997] </a:t>
            </a:r>
            <a:r>
              <a:rPr lang="cs-CZ" sz="1600"/>
              <a:t>(non-valid)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68239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DCA43-BE47-415F-B293-372D938DC06C}"/>
              </a:ext>
            </a:extLst>
          </p:cNvPr>
          <p:cNvSpPr txBox="1"/>
          <p:nvPr/>
        </p:nvSpPr>
        <p:spPr>
          <a:xfrm>
            <a:off x="3067050" y="124157"/>
            <a:ext cx="79432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/>
              <a:t>Source: EN 16798-</a:t>
            </a:r>
            <a:r>
              <a:rPr lang="en-US" sz="1600"/>
              <a:t>[</a:t>
            </a:r>
            <a:r>
              <a:rPr lang="cs-CZ" sz="1600"/>
              <a:t>3:2020</a:t>
            </a:r>
            <a:r>
              <a:rPr lang="en-US" sz="1600"/>
              <a:t>]</a:t>
            </a:r>
            <a:r>
              <a:rPr lang="cs-CZ" sz="1600"/>
              <a:t> </a:t>
            </a:r>
            <a:r>
              <a:rPr lang="en-US" sz="1600" b="0" i="0">
                <a:effectLst/>
              </a:rPr>
              <a:t>Energy performance of buildings - Ventilation for </a:t>
            </a:r>
          </a:p>
          <a:p>
            <a:r>
              <a:rPr lang="en-US" sz="1600" b="0" i="0">
                <a:effectLst/>
              </a:rPr>
              <a:t>buildings - Part 3: For non-residential buildings - Performance requirements for </a:t>
            </a:r>
          </a:p>
          <a:p>
            <a:r>
              <a:rPr lang="en-US" sz="1600" b="0" i="0">
                <a:effectLst/>
              </a:rPr>
              <a:t>ventilation and room-conditioning systems (Modules M5-1, M5-4)</a:t>
            </a:r>
            <a:endParaRPr lang="en-US" sz="1600"/>
          </a:p>
          <a:p>
            <a:r>
              <a:rPr lang="en-US" sz="1600"/>
              <a:t>and also non-valid EN 13779 [4-1997] </a:t>
            </a:r>
            <a:r>
              <a:rPr lang="cs-CZ" sz="1600"/>
              <a:t>(non-valid)</a:t>
            </a:r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EEAE3-0E27-4BA0-B0DD-31C93504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44" y="1664910"/>
            <a:ext cx="5422811" cy="483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05635-C193-474C-AAF0-77252E13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68" y="1919288"/>
            <a:ext cx="6354532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61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3A8AF9-A5CD-4851-94F8-CC442EC2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Design versioning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210E9-5176-4DAA-8E2A-07B186B5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105" y="676275"/>
            <a:ext cx="5100895" cy="61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1410DE-8146-4781-9E63-AA4E1556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95" y="770718"/>
            <a:ext cx="4602781" cy="6087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8716D9-C241-4707-A951-A533A18799E9}"/>
              </a:ext>
            </a:extLst>
          </p:cNvPr>
          <p:cNvSpPr txBox="1"/>
          <p:nvPr/>
        </p:nvSpPr>
        <p:spPr>
          <a:xfrm>
            <a:off x="2743200" y="306136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Fire protection layout [revision03]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41867-E801-4A24-8B5F-E455BEBE84EB}"/>
              </a:ext>
            </a:extLst>
          </p:cNvPr>
          <p:cNvSpPr txBox="1"/>
          <p:nvPr/>
        </p:nvSpPr>
        <p:spPr>
          <a:xfrm>
            <a:off x="7275876" y="331424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Fire protection layout [revision04]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A9C310-FB52-4038-8589-810582D79D9A}"/>
              </a:ext>
            </a:extLst>
          </p:cNvPr>
          <p:cNvSpPr/>
          <p:nvPr/>
        </p:nvSpPr>
        <p:spPr>
          <a:xfrm>
            <a:off x="2743200" y="1085851"/>
            <a:ext cx="536896" cy="668934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DFAE9C-68EB-4C5C-888C-B0266EA58218}"/>
              </a:ext>
            </a:extLst>
          </p:cNvPr>
          <p:cNvSpPr/>
          <p:nvPr/>
        </p:nvSpPr>
        <p:spPr>
          <a:xfrm>
            <a:off x="4832448" y="3432670"/>
            <a:ext cx="1111152" cy="55830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8A1C2FB-D42B-4FBB-982F-895FF0A871B5}"/>
              </a:ext>
            </a:extLst>
          </p:cNvPr>
          <p:cNvSpPr/>
          <p:nvPr/>
        </p:nvSpPr>
        <p:spPr>
          <a:xfrm>
            <a:off x="9806034" y="3487984"/>
            <a:ext cx="1111152" cy="55830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44BCDA-A16A-40CA-BB0C-10B3D6B89751}"/>
              </a:ext>
            </a:extLst>
          </p:cNvPr>
          <p:cNvSpPr/>
          <p:nvPr/>
        </p:nvSpPr>
        <p:spPr>
          <a:xfrm>
            <a:off x="7698106" y="1190626"/>
            <a:ext cx="536896" cy="668934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0A4ED7-B1FC-427E-9A25-6A1074A3330E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3280096" y="1420318"/>
            <a:ext cx="4418010" cy="10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0D2F17-6A7A-4C8B-A744-9ECECF4BC41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943600" y="3711823"/>
            <a:ext cx="3862434" cy="553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228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E37E4-8DB8-421E-AB62-C202EA35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6" y="1203438"/>
            <a:ext cx="8553054" cy="5295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8DEC2B-FF19-48B5-A195-AD4391D4694E}"/>
              </a:ext>
            </a:extLst>
          </p:cNvPr>
          <p:cNvSpPr txBox="1"/>
          <p:nvPr/>
        </p:nvSpPr>
        <p:spPr>
          <a:xfrm>
            <a:off x="159390" y="6403335"/>
            <a:ext cx="963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Source: </a:t>
            </a:r>
            <a:r>
              <a:rPr lang="nl-NL" b="0" i="0">
                <a:solidFill>
                  <a:srgbClr val="333333"/>
                </a:solidFill>
                <a:effectLst/>
              </a:rPr>
              <a:t>Trane Engineers Newsletter vol 31-2 (ADM-APN003-EN)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9C40A-56B2-4F45-86FE-F7DD88919115}"/>
              </a:ext>
            </a:extLst>
          </p:cNvPr>
          <p:cNvSpPr txBox="1"/>
          <p:nvPr/>
        </p:nvSpPr>
        <p:spPr>
          <a:xfrm>
            <a:off x="2743200" y="306136"/>
            <a:ext cx="7762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Pressure properties within builiding over-pressure / under-pressure </a:t>
            </a:r>
          </a:p>
          <a:p>
            <a:r>
              <a:rPr lang="cs-CZ"/>
              <a:t>estimations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2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B5DE1F-60E7-4226-9966-7226D30D8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42" y="1133475"/>
            <a:ext cx="10001958" cy="5365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173211-2FBB-49E1-8EEA-1BECF3840E5C}"/>
              </a:ext>
            </a:extLst>
          </p:cNvPr>
          <p:cNvSpPr txBox="1"/>
          <p:nvPr/>
        </p:nvSpPr>
        <p:spPr>
          <a:xfrm>
            <a:off x="159390" y="6403335"/>
            <a:ext cx="963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Source: </a:t>
            </a:r>
            <a:r>
              <a:rPr lang="nl-NL" b="0" i="0">
                <a:solidFill>
                  <a:srgbClr val="333333"/>
                </a:solidFill>
                <a:effectLst/>
              </a:rPr>
              <a:t>Trane Engineers Newsletter vol 31-2 (ADM-APN003-EN)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D0C91-A3EF-45CB-91AA-7CC7F6D354FB}"/>
              </a:ext>
            </a:extLst>
          </p:cNvPr>
          <p:cNvSpPr txBox="1"/>
          <p:nvPr/>
        </p:nvSpPr>
        <p:spPr>
          <a:xfrm>
            <a:off x="2743200" y="306136"/>
            <a:ext cx="7762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Pressure properties within builiding over-pressure / under-pressure </a:t>
            </a:r>
          </a:p>
          <a:p>
            <a:r>
              <a:rPr lang="cs-CZ"/>
              <a:t>estimations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77E211-5127-40DB-A429-51018555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12" y="964623"/>
            <a:ext cx="7905094" cy="5623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26083B-C47A-4B5D-82E6-70ED702B76DB}"/>
              </a:ext>
            </a:extLst>
          </p:cNvPr>
          <p:cNvSpPr txBox="1"/>
          <p:nvPr/>
        </p:nvSpPr>
        <p:spPr>
          <a:xfrm>
            <a:off x="159390" y="6403335"/>
            <a:ext cx="963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Source: </a:t>
            </a:r>
            <a:r>
              <a:rPr lang="nl-NL" b="0" i="0">
                <a:solidFill>
                  <a:srgbClr val="333333"/>
                </a:solidFill>
                <a:effectLst/>
              </a:rPr>
              <a:t>Trane Engineers Newsletter vol 31-2 (ADM-APN003-EN)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599BE-AECD-4E71-AE7C-F318E02A2800}"/>
              </a:ext>
            </a:extLst>
          </p:cNvPr>
          <p:cNvSpPr txBox="1"/>
          <p:nvPr/>
        </p:nvSpPr>
        <p:spPr>
          <a:xfrm>
            <a:off x="2743200" y="306136"/>
            <a:ext cx="7762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Pressure properties within builiding over-pressure / under-pressure </a:t>
            </a:r>
          </a:p>
          <a:p>
            <a:r>
              <a:rPr lang="cs-CZ"/>
              <a:t>estimations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99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66CDC-CAB8-401E-906C-81B72DACD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700" y="1665000"/>
            <a:ext cx="10392000" cy="3528000"/>
          </a:xfrm>
        </p:spPr>
        <p:txBody>
          <a:bodyPr/>
          <a:lstStyle/>
          <a:p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EN 12101-6</a:t>
            </a:r>
            <a:r>
              <a:rPr lang="cs-CZ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Smoke and heat control systems - Part 6: Specification for pressure differential systems – Kits</a:t>
            </a:r>
            <a:endParaRPr lang="cs-CZ" b="0" i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cs-CZ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cs-CZ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cs-CZ">
                <a:solidFill>
                  <a:srgbClr val="000000"/>
                </a:solidFill>
                <a:latin typeface="Verdana" panose="020B0604030504040204" pitchFamily="34" charset="0"/>
              </a:rPr>
              <a:t>                    … maybe next time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440B1-78DF-4E1F-A737-5CE7D928609F}"/>
              </a:ext>
            </a:extLst>
          </p:cNvPr>
          <p:cNvSpPr txBox="1"/>
          <p:nvPr/>
        </p:nvSpPr>
        <p:spPr>
          <a:xfrm>
            <a:off x="2743200" y="306136"/>
            <a:ext cx="5514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/>
              <a:t>Pressure properties within builiding FIRE SAFETY</a:t>
            </a:r>
          </a:p>
          <a:p>
            <a:r>
              <a:rPr lang="cs-CZ"/>
              <a:t>(WERY IMPORTANT)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5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A285B6-FCF2-4382-9CCD-E5D61F4B7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600" y="1800001"/>
            <a:ext cx="10262400" cy="2124299"/>
          </a:xfrm>
        </p:spPr>
        <p:txBody>
          <a:bodyPr/>
          <a:lstStyle/>
          <a:p>
            <a:r>
              <a:rPr lang="cs-CZ"/>
              <a:t>There are properties, which are required to define for BoQ´s and tendering</a:t>
            </a:r>
          </a:p>
          <a:p>
            <a:r>
              <a:rPr lang="cs-CZ"/>
              <a:t>There are properties for Design  (of the maximum-worst characteristics)</a:t>
            </a:r>
          </a:p>
          <a:p>
            <a:r>
              <a:rPr lang="cs-CZ"/>
              <a:t>There are properties for LCC / energy consumption / economic assessment</a:t>
            </a:r>
          </a:p>
          <a:p>
            <a:endParaRPr lang="cs-CZ"/>
          </a:p>
          <a:p>
            <a:r>
              <a:rPr lang="cs-CZ"/>
              <a:t>There are differences between them</a:t>
            </a:r>
          </a:p>
        </p:txBody>
      </p:sp>
    </p:spTree>
    <p:extLst>
      <p:ext uri="{BB962C8B-B14F-4D97-AF65-F5344CB8AC3E}">
        <p14:creationId xmlns:p14="http://schemas.microsoft.com/office/powerpoint/2010/main" val="222838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48DF20-68FF-4F67-9478-FA187936B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FE465-6BC7-49A6-ADB2-EFAE624E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75" y="1209675"/>
            <a:ext cx="11630025" cy="56483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B124F5-80E0-4DFB-A579-17C08CB4957A}"/>
              </a:ext>
            </a:extLst>
          </p:cNvPr>
          <p:cNvSpPr txBox="1">
            <a:spLocks/>
          </p:cNvSpPr>
          <p:nvPr/>
        </p:nvSpPr>
        <p:spPr>
          <a:xfrm>
            <a:off x="2784538" y="9539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000" b="1" kern="1200" smtClean="0">
                <a:solidFill>
                  <a:schemeClr val="tx1"/>
                </a:solidFill>
                <a:effectLst/>
                <a:latin typeface="Technika-Bold" panose="00000600000000000000" charset="-18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2800"/>
              <a:t>HVAC </a:t>
            </a:r>
            <a:r>
              <a:rPr lang="en-US" sz="2800"/>
              <a:t>Designer</a:t>
            </a:r>
            <a:r>
              <a:rPr lang="cs-CZ" sz="2800"/>
              <a:t>´</a:t>
            </a:r>
            <a:r>
              <a:rPr lang="en-US" sz="2800"/>
              <a:t>s worklow </a:t>
            </a:r>
            <a:endParaRPr lang="cs-CZ" sz="2800"/>
          </a:p>
          <a:p>
            <a:r>
              <a:rPr lang="en-US" sz="2800"/>
              <a:t>from the life-cycle</a:t>
            </a:r>
            <a:r>
              <a:rPr lang="cs-CZ" sz="2800"/>
              <a:t> assessment</a:t>
            </a:r>
            <a:r>
              <a:rPr lang="en-US" sz="2800"/>
              <a:t>&amp;design approach</a:t>
            </a:r>
          </a:p>
        </p:txBody>
      </p:sp>
    </p:spTree>
    <p:extLst>
      <p:ext uri="{BB962C8B-B14F-4D97-AF65-F5344CB8AC3E}">
        <p14:creationId xmlns:p14="http://schemas.microsoft.com/office/powerpoint/2010/main" val="476983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013C25-F243-47B8-8265-E15F00B2C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200" y="295051"/>
            <a:ext cx="10262400" cy="4788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HVAC product properties for DESIGN</a:t>
            </a:r>
          </a:p>
          <a:p>
            <a:pPr marL="0" indent="0">
              <a:buNone/>
            </a:pPr>
            <a:r>
              <a:rPr lang="en-US"/>
              <a:t>Why we do need to know particular product properties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20B69-DCAB-4397-BB6E-9AB7C2D50A73}"/>
              </a:ext>
            </a:extLst>
          </p:cNvPr>
          <p:cNvSpPr txBox="1"/>
          <p:nvPr/>
        </p:nvSpPr>
        <p:spPr>
          <a:xfrm>
            <a:off x="1634848" y="1259780"/>
            <a:ext cx="7615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Purpose of HVAC ?</a:t>
            </a:r>
          </a:p>
          <a:p>
            <a:r>
              <a:rPr lang="en-US"/>
              <a:t>To </a:t>
            </a:r>
            <a:r>
              <a:rPr lang="en-US">
                <a:solidFill>
                  <a:srgbClr val="FF0000"/>
                </a:solidFill>
              </a:rPr>
              <a:t>bring</a:t>
            </a:r>
            <a:r>
              <a:rPr lang="en-US"/>
              <a:t>  or </a:t>
            </a:r>
            <a:r>
              <a:rPr lang="en-US">
                <a:solidFill>
                  <a:srgbClr val="0070C0"/>
                </a:solidFill>
              </a:rPr>
              <a:t>remove</a:t>
            </a:r>
            <a:r>
              <a:rPr lang="en-US"/>
              <a:t>  thermal energy   </a:t>
            </a:r>
            <a:r>
              <a:rPr lang="en-US">
                <a:solidFill>
                  <a:srgbClr val="FF0000"/>
                </a:solidFill>
              </a:rPr>
              <a:t>into</a:t>
            </a:r>
            <a:r>
              <a:rPr lang="en-US"/>
              <a:t>/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building.</a:t>
            </a:r>
          </a:p>
          <a:p>
            <a:r>
              <a:rPr lang="en-US"/>
              <a:t>(we call it </a:t>
            </a:r>
            <a:r>
              <a:rPr lang="en-US">
                <a:solidFill>
                  <a:srgbClr val="FF0000"/>
                </a:solidFill>
              </a:rPr>
              <a:t>heating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cooling</a:t>
            </a:r>
            <a:r>
              <a:rPr lang="en-US"/>
              <a:t> energy acc. Its purpose)</a:t>
            </a:r>
          </a:p>
          <a:p>
            <a:r>
              <a:rPr lang="en-US"/>
              <a:t>To bring fresh air into building (hygienic ventilation)</a:t>
            </a:r>
          </a:p>
          <a:p>
            <a:endParaRPr lang="en-US"/>
          </a:p>
          <a:p>
            <a:r>
              <a:rPr lang="en-US" b="1"/>
              <a:t>HOW ?</a:t>
            </a:r>
          </a:p>
          <a:p>
            <a:r>
              <a:rPr lang="en-US"/>
              <a:t>To move heat-exchange medium by ducts and pipes</a:t>
            </a:r>
          </a:p>
          <a:p>
            <a:r>
              <a:rPr lang="en-US" b="1"/>
              <a:t>Mediums:</a:t>
            </a:r>
          </a:p>
          <a:p>
            <a:r>
              <a:rPr lang="en-US"/>
              <a:t>	air</a:t>
            </a:r>
          </a:p>
          <a:p>
            <a:r>
              <a:rPr lang="en-US"/>
              <a:t>	water</a:t>
            </a:r>
          </a:p>
          <a:p>
            <a:r>
              <a:rPr lang="en-US"/>
              <a:t>	mixture of water and .. </a:t>
            </a:r>
          </a:p>
          <a:p>
            <a:r>
              <a:rPr lang="en-US"/>
              <a:t>	refrigerants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8C27D-613E-4E68-A8A6-2EC9464F917D}"/>
              </a:ext>
            </a:extLst>
          </p:cNvPr>
          <p:cNvSpPr txBox="1"/>
          <p:nvPr/>
        </p:nvSpPr>
        <p:spPr>
          <a:xfrm>
            <a:off x="7104041" y="3256945"/>
            <a:ext cx="2016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Purposes:</a:t>
            </a:r>
          </a:p>
          <a:p>
            <a:pPr marL="285750" indent="-285750">
              <a:buFontTx/>
              <a:buChar char="-"/>
            </a:pPr>
            <a:r>
              <a:rPr lang="en-US"/>
              <a:t>To ventilate</a:t>
            </a:r>
          </a:p>
          <a:p>
            <a:pPr marL="285750" indent="-285750">
              <a:buFontTx/>
              <a:buChar char="-"/>
            </a:pPr>
            <a:r>
              <a:rPr lang="en-US"/>
              <a:t>To heat</a:t>
            </a:r>
          </a:p>
          <a:p>
            <a:pPr marL="285750" indent="-285750">
              <a:buFontTx/>
              <a:buChar char="-"/>
            </a:pPr>
            <a:r>
              <a:rPr lang="en-US"/>
              <a:t>To cool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5E8DD4-0F75-444B-8A05-D7A0E1FCA629}"/>
              </a:ext>
            </a:extLst>
          </p:cNvPr>
          <p:cNvSpPr/>
          <p:nvPr/>
        </p:nvSpPr>
        <p:spPr>
          <a:xfrm>
            <a:off x="2057400" y="5438776"/>
            <a:ext cx="161925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air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8ADF1-8BB7-4463-99DA-7B6958D22CA0}"/>
              </a:ext>
            </a:extLst>
          </p:cNvPr>
          <p:cNvSpPr/>
          <p:nvPr/>
        </p:nvSpPr>
        <p:spPr>
          <a:xfrm>
            <a:off x="4079918" y="5438774"/>
            <a:ext cx="161925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water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459945-0980-429C-94CA-EDC22E50B9EA}"/>
              </a:ext>
            </a:extLst>
          </p:cNvPr>
          <p:cNvSpPr/>
          <p:nvPr/>
        </p:nvSpPr>
        <p:spPr>
          <a:xfrm>
            <a:off x="8112083" y="5438775"/>
            <a:ext cx="161925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refrigerants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C66D51-1C9B-4FBB-B3B0-66E215EFC8A3}"/>
              </a:ext>
            </a:extLst>
          </p:cNvPr>
          <p:cNvSpPr/>
          <p:nvPr/>
        </p:nvSpPr>
        <p:spPr>
          <a:xfrm>
            <a:off x="6096000" y="5453062"/>
            <a:ext cx="161925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Water mixtures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9C20E-8820-4BD2-A288-85446630CBD8}"/>
              </a:ext>
            </a:extLst>
          </p:cNvPr>
          <p:cNvSpPr txBox="1"/>
          <p:nvPr/>
        </p:nvSpPr>
        <p:spPr>
          <a:xfrm>
            <a:off x="496131" y="6378283"/>
            <a:ext cx="1118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need to change of their temperature, and move it from place A to B , and back, from B to A .. 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7EACFB4-1AF0-40AC-9EBC-433FB355AB2E}"/>
              </a:ext>
            </a:extLst>
          </p:cNvPr>
          <p:cNvSpPr/>
          <p:nvPr/>
        </p:nvSpPr>
        <p:spPr>
          <a:xfrm rot="10800000">
            <a:off x="1847925" y="3533648"/>
            <a:ext cx="295275" cy="1158717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E9410-FE84-4E5D-A6B7-4ABE3A0307A9}"/>
              </a:ext>
            </a:extLst>
          </p:cNvPr>
          <p:cNvSpPr txBox="1"/>
          <p:nvPr/>
        </p:nvSpPr>
        <p:spPr>
          <a:xfrm>
            <a:off x="325827" y="3907534"/>
            <a:ext cx="124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/>
              <a:t>FLUIDS 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3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33CA5A-E5A4-423A-883F-BBEF1AAAB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22" y="3519190"/>
            <a:ext cx="2305050" cy="31432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E7E04-C99B-44D6-A4B1-A3655E7F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707" y="2523827"/>
            <a:ext cx="4495800" cy="2981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E9C04A-7EC7-4E83-A5F2-D0638312E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581" y="3604915"/>
            <a:ext cx="2047430" cy="3140049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D4C459D-DDA0-40F1-A98D-2ECC3F57543B}"/>
              </a:ext>
            </a:extLst>
          </p:cNvPr>
          <p:cNvSpPr txBox="1">
            <a:spLocks/>
          </p:cNvSpPr>
          <p:nvPr/>
        </p:nvSpPr>
        <p:spPr>
          <a:xfrm>
            <a:off x="1421491" y="256209"/>
            <a:ext cx="10262400" cy="47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3000" baseline="0">
                <a:solidFill>
                  <a:schemeClr val="tx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496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/>
              <a:t>		PROPERTY MODELLING</a:t>
            </a:r>
          </a:p>
          <a:p>
            <a:pPr marL="0" indent="0">
              <a:buNone/>
            </a:pPr>
            <a:r>
              <a:rPr lang="cs-CZ"/>
              <a:t>		</a:t>
            </a:r>
            <a:r>
              <a:rPr lang="cs-CZ">
                <a:highlight>
                  <a:srgbClr val="FFFF00"/>
                </a:highlight>
              </a:rPr>
              <a:t>Example: </a:t>
            </a:r>
            <a:r>
              <a:rPr lang="cs-CZ"/>
              <a:t>pressure</a:t>
            </a:r>
          </a:p>
          <a:p>
            <a:pPr marL="0" indent="0">
              <a:buNone/>
            </a:pPr>
            <a:r>
              <a:rPr lang="cs-CZ"/>
              <a:t>		Whose property is it ? </a:t>
            </a:r>
          </a:p>
          <a:p>
            <a:pPr marL="0" indent="0">
              <a:buNone/>
            </a:pPr>
            <a:r>
              <a:rPr lang="cs-CZ"/>
              <a:t> - baloon´s property ? </a:t>
            </a:r>
          </a:p>
          <a:p>
            <a:pPr>
              <a:buFontTx/>
              <a:buChar char="-"/>
            </a:pPr>
            <a:r>
              <a:rPr lang="cs-CZ"/>
              <a:t>Boy´s property ? </a:t>
            </a:r>
          </a:p>
          <a:p>
            <a:pPr>
              <a:buFontTx/>
              <a:buChar char="-"/>
            </a:pPr>
            <a:r>
              <a:rPr lang="cs-CZ"/>
              <a:t>Property of Boy´s wish to blow a baloon ? </a:t>
            </a:r>
          </a:p>
          <a:p>
            <a:pPr>
              <a:buFontTx/>
              <a:buChar char="-"/>
            </a:pPr>
            <a:r>
              <a:rPr lang="cs-CZ"/>
              <a:t>Baloon´s and boys property ?</a:t>
            </a:r>
          </a:p>
          <a:p>
            <a:pPr marL="0" indent="0">
              <a:buNone/>
            </a:pPr>
            <a:r>
              <a:rPr lang="cs-CZ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E0CA0B-023F-487E-B09C-8E9794F625D2}"/>
              </a:ext>
            </a:extLst>
          </p:cNvPr>
          <p:cNvSpPr txBox="1"/>
          <p:nvPr/>
        </p:nvSpPr>
        <p:spPr>
          <a:xfrm>
            <a:off x="165695" y="2780526"/>
            <a:ext cx="2523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Fig:1</a:t>
            </a:r>
          </a:p>
          <a:p>
            <a:r>
              <a:rPr lang="cs-CZ" sz="1400"/>
              <a:t>World A: only atmospheric pressure exists</a:t>
            </a:r>
            <a:endParaRPr 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098F4-4C9C-4A42-8347-85CBFAC5AECF}"/>
              </a:ext>
            </a:extLst>
          </p:cNvPr>
          <p:cNvSpPr txBox="1"/>
          <p:nvPr/>
        </p:nvSpPr>
        <p:spPr>
          <a:xfrm>
            <a:off x="3318470" y="2866252"/>
            <a:ext cx="2937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Fig:2</a:t>
            </a:r>
          </a:p>
          <a:p>
            <a:r>
              <a:rPr lang="cs-CZ" sz="1400"/>
              <a:t>World B: there exist pressure higher than atm. Why? How ? </a:t>
            </a: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7C89D-ADE2-4249-9F39-F00FCE5A9E9C}"/>
              </a:ext>
            </a:extLst>
          </p:cNvPr>
          <p:cNvSpPr txBox="1"/>
          <p:nvPr/>
        </p:nvSpPr>
        <p:spPr>
          <a:xfrm>
            <a:off x="6934899" y="256209"/>
            <a:ext cx="5257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Fig:3</a:t>
            </a:r>
          </a:p>
          <a:p>
            <a:r>
              <a:rPr lang="cs-CZ" sz="1400"/>
              <a:t>Many time snapshots of the World (or many worlds)</a:t>
            </a:r>
          </a:p>
          <a:p>
            <a:r>
              <a:rPr lang="cs-CZ" sz="1400"/>
              <a:t>Conditional change of property of something…</a:t>
            </a:r>
          </a:p>
          <a:p>
            <a:r>
              <a:rPr lang="cs-CZ" sz="1400" b="1">
                <a:highlight>
                  <a:srgbClr val="FFFF00"/>
                </a:highlight>
              </a:rPr>
              <a:t>If (</a:t>
            </a:r>
            <a:r>
              <a:rPr lang="cs-CZ" sz="1400"/>
              <a:t>boy knows how to blow baloon, AND he wants to blow baloon):</a:t>
            </a:r>
          </a:p>
          <a:p>
            <a:r>
              <a:rPr lang="cs-CZ" sz="1400" b="1">
                <a:highlight>
                  <a:srgbClr val="FFFF00"/>
                </a:highlight>
              </a:rPr>
              <a:t>then: </a:t>
            </a:r>
            <a:r>
              <a:rPr lang="cs-CZ" sz="1400"/>
              <a:t>pressure inside baloon wil rise from moment to next moment</a:t>
            </a:r>
          </a:p>
          <a:p>
            <a:r>
              <a:rPr lang="cs-CZ" sz="1400" b="1">
                <a:highlight>
                  <a:srgbClr val="FFFF00"/>
                </a:highlight>
              </a:rPr>
              <a:t>else: </a:t>
            </a:r>
            <a:r>
              <a:rPr lang="cs-CZ" sz="1400"/>
              <a:t>probably nothing happens (no pressure in ballon will change)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4322471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EN.potx" id="{31B9A49A-93B2-47C3-B420-5175C9CFF6AC}" vid="{132A1726-9142-4B5F-A074-254CA1B02F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Pinka_Building Defects 2017_EN</Template>
  <TotalTime>2109</TotalTime>
  <Words>2728</Words>
  <Application>Microsoft Office PowerPoint</Application>
  <PresentationFormat>Widescreen</PresentationFormat>
  <Paragraphs>507</Paragraphs>
  <Slides>56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Technika-Bold</vt:lpstr>
      <vt:lpstr>New York</vt:lpstr>
      <vt:lpstr>Arial</vt:lpstr>
      <vt:lpstr>Calibri</vt:lpstr>
      <vt:lpstr>Technika</vt:lpstr>
      <vt:lpstr>Arial Narrow</vt:lpstr>
      <vt:lpstr>Verdana</vt:lpstr>
      <vt:lpstr>Times New Roman</vt:lpstr>
      <vt:lpstr>Roboto</vt:lpstr>
      <vt:lpstr>Motiv Office</vt:lpstr>
      <vt:lpstr>Rovnice</vt:lpstr>
      <vt:lpstr>Brief introduction  into complex properties  of HVAC-R products within the CAE-FM sector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to be able to define </vt:lpstr>
      <vt:lpstr>Remember the baloon ?</vt:lpstr>
      <vt:lpstr>Ducts/pipes  variable (non-rigid) properties</vt:lpstr>
      <vt:lpstr>We need to be able to model: </vt:lpstr>
      <vt:lpstr>PowerPoint Presentation</vt:lpstr>
      <vt:lpstr>Last but not least  -  operation (control) logics Building automation systems - BAS</vt:lpstr>
      <vt:lpstr>PowerPoint Presentation</vt:lpstr>
      <vt:lpstr>PowerPoint Presentation</vt:lpstr>
      <vt:lpstr>MAIN IDEAS OF THIS PRESENTATION</vt:lpstr>
      <vt:lpstr>PowerPoint Presentation</vt:lpstr>
      <vt:lpstr>PowerPoint Presentation</vt:lpstr>
      <vt:lpstr>Heat-pumps tabular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HEAT-PUMPS</vt:lpstr>
      <vt:lpstr>PowerPoint Presentation</vt:lpstr>
      <vt:lpstr>What properties do they need to have common ? </vt:lpstr>
      <vt:lpstr>Example :  FCU unit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  collection ?    container ?     Well-Known-Text WKT ?</vt:lpstr>
      <vt:lpstr>Geosparql  Spatial Objects      GeoSPARQL spatial relations    </vt:lpstr>
      <vt:lpstr>CAUSALISTIC PROPERTIES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Pinka</dc:creator>
  <cp:lastModifiedBy>Mbo</cp:lastModifiedBy>
  <cp:revision>171</cp:revision>
  <dcterms:created xsi:type="dcterms:W3CDTF">2017-11-20T21:46:14Z</dcterms:created>
  <dcterms:modified xsi:type="dcterms:W3CDTF">2021-03-25T15:11:09Z</dcterms:modified>
</cp:coreProperties>
</file>